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8" r:id="rId5"/>
    <p:sldMasterId id="2147483686" r:id="rId6"/>
  </p:sldMasterIdLst>
  <p:notesMasterIdLst>
    <p:notesMasterId r:id="rId21"/>
  </p:notesMasterIdLst>
  <p:sldIdLst>
    <p:sldId id="1148" r:id="rId7"/>
    <p:sldId id="1485" r:id="rId8"/>
    <p:sldId id="1506" r:id="rId9"/>
    <p:sldId id="1453" r:id="rId10"/>
    <p:sldId id="1507" r:id="rId11"/>
    <p:sldId id="1508" r:id="rId12"/>
    <p:sldId id="1509" r:id="rId13"/>
    <p:sldId id="1510" r:id="rId14"/>
    <p:sldId id="1511" r:id="rId15"/>
    <p:sldId id="1512" r:id="rId16"/>
    <p:sldId id="1513" r:id="rId17"/>
    <p:sldId id="1514" r:id="rId18"/>
    <p:sldId id="1515" r:id="rId19"/>
    <p:sldId id="151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016E99"/>
    <a:srgbClr val="00AEEF"/>
    <a:srgbClr val="0189C1"/>
    <a:srgbClr val="D5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126" autoAdjust="0"/>
  </p:normalViewPr>
  <p:slideViewPr>
    <p:cSldViewPr snapToGrid="0">
      <p:cViewPr varScale="1">
        <p:scale>
          <a:sx n="100" d="100"/>
          <a:sy n="100" d="100"/>
        </p:scale>
        <p:origin x="99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chary Huels" userId="9e796af2-312b-4138-8eb6-d76ddb0796e1" providerId="ADAL" clId="{AA3DB742-6D9C-4EFC-BFD2-2409DD248CF6}"/>
    <pc:docChg chg="modSld">
      <pc:chgData name="Zachary Huels" userId="9e796af2-312b-4138-8eb6-d76ddb0796e1" providerId="ADAL" clId="{AA3DB742-6D9C-4EFC-BFD2-2409DD248CF6}" dt="2020-04-22T13:34:22.212" v="40" actId="20577"/>
      <pc:docMkLst>
        <pc:docMk/>
      </pc:docMkLst>
      <pc:sldChg chg="modSp">
        <pc:chgData name="Zachary Huels" userId="9e796af2-312b-4138-8eb6-d76ddb0796e1" providerId="ADAL" clId="{AA3DB742-6D9C-4EFC-BFD2-2409DD248CF6}" dt="2020-04-22T13:34:22.212" v="40" actId="20577"/>
        <pc:sldMkLst>
          <pc:docMk/>
          <pc:sldMk cId="4061445253" sldId="1148"/>
        </pc:sldMkLst>
        <pc:spChg chg="mod">
          <ac:chgData name="Zachary Huels" userId="9e796af2-312b-4138-8eb6-d76ddb0796e1" providerId="ADAL" clId="{AA3DB742-6D9C-4EFC-BFD2-2409DD248CF6}" dt="2020-04-22T13:34:15.729" v="37" actId="14100"/>
          <ac:spMkLst>
            <pc:docMk/>
            <pc:sldMk cId="4061445253" sldId="1148"/>
            <ac:spMk id="2" creationId="{EE195D1B-C94E-4E60-AFE0-78BDED4365F3}"/>
          </ac:spMkLst>
        </pc:spChg>
        <pc:spChg chg="mod">
          <ac:chgData name="Zachary Huels" userId="9e796af2-312b-4138-8eb6-d76ddb0796e1" providerId="ADAL" clId="{AA3DB742-6D9C-4EFC-BFD2-2409DD248CF6}" dt="2020-04-22T13:34:22.212" v="40" actId="20577"/>
          <ac:spMkLst>
            <pc:docMk/>
            <pc:sldMk cId="4061445253" sldId="1148"/>
            <ac:spMk id="3" creationId="{1BD9EF19-D8DC-4CB6-B334-4F244819EFD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6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F32FCA-8C7B-429B-ACA8-0734FEAA2A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6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9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63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91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67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4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838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595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33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582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3850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519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335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116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8218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63040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82388"/>
            <a:ext cx="3932237" cy="3086599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ECAED-8ABA-405E-BAF6-E9EC0BFFF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09AAC-628A-46D8-AFE1-CB4342BBB42D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6E4D0-19CB-4FC7-AA9C-EB6F78C8D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9009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9A14E-5BB7-452F-AA97-00B5BDAB5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8D52-E7ED-4CB1-A330-040CBAEC79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38E14-09A9-417F-81D1-EFEFD7FDC86F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5E7469-0CFB-4118-9ED4-588F045DAA8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13" y="-119034"/>
            <a:ext cx="1758290" cy="13187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gradFill>
            <a:gsLst>
              <a:gs pos="6000">
                <a:srgbClr val="002060"/>
              </a:gs>
              <a:gs pos="67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A34F29-8975-42B3-8F1E-7061AAEA138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196" y="489141"/>
            <a:ext cx="4215992" cy="2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EA57D6-97AF-45E5-8E22-454E4412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C7A30-D9D3-4210-BF10-B21D5EAD2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172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5D1B-C94E-4E60-AFE0-78BDED43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017124" cy="2852737"/>
          </a:xfrm>
        </p:spPr>
        <p:txBody>
          <a:bodyPr>
            <a:noAutofit/>
          </a:bodyPr>
          <a:lstStyle/>
          <a:p>
            <a:r>
              <a:rPr lang="en-US" sz="4800" dirty="0"/>
              <a:t>Town Hall Special:</a:t>
            </a:r>
            <a:br>
              <a:rPr lang="en-US" sz="4800" dirty="0"/>
            </a:br>
            <a:r>
              <a:rPr lang="en-US" sz="4400" dirty="0"/>
              <a:t>Q&amp;A Discussion on the Paycheck Protection Program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9EF19-D8DC-4CB6-B334-4F244819EF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April 22, 2020</a:t>
            </a:r>
          </a:p>
        </p:txBody>
      </p:sp>
    </p:spTree>
    <p:extLst>
      <p:ext uri="{BB962C8B-B14F-4D97-AF65-F5344CB8AC3E}">
        <p14:creationId xmlns:p14="http://schemas.microsoft.com/office/powerpoint/2010/main" val="4061445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DF952-99B0-486B-A9C0-DF07990D6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Rebate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BC560-A274-4C4D-8937-731650A682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Eligibility, Qualifications &amp; Limits</a:t>
            </a:r>
          </a:p>
        </p:txBody>
      </p:sp>
    </p:spTree>
    <p:extLst>
      <p:ext uri="{BB962C8B-B14F-4D97-AF65-F5344CB8AC3E}">
        <p14:creationId xmlns:p14="http://schemas.microsoft.com/office/powerpoint/2010/main" val="2312362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6448F-4088-4004-8838-1FE405F22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1223963"/>
            <a:ext cx="10515600" cy="28527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Unemployment Insurance Benefits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C7479-9F35-4A02-8B96-AB7728650A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Eligibility and Use Cases </a:t>
            </a:r>
          </a:p>
        </p:txBody>
      </p:sp>
    </p:spTree>
    <p:extLst>
      <p:ext uri="{BB962C8B-B14F-4D97-AF65-F5344CB8AC3E}">
        <p14:creationId xmlns:p14="http://schemas.microsoft.com/office/powerpoint/2010/main" val="1118949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EE980-F05A-479D-9DBD-69D9FFE6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1520170"/>
            <a:ext cx="10515600" cy="28527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Retirement Savings Plan Relief Provisions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75441-291C-4CCE-B7DF-557365F62C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Clients Asking? </a:t>
            </a:r>
          </a:p>
        </p:txBody>
      </p:sp>
    </p:spTree>
    <p:extLst>
      <p:ext uri="{BB962C8B-B14F-4D97-AF65-F5344CB8AC3E}">
        <p14:creationId xmlns:p14="http://schemas.microsoft.com/office/powerpoint/2010/main" val="1978959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38A59-F026-444D-8A1B-E2BE0FC33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549" y="1147763"/>
            <a:ext cx="10515600" cy="28527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Required Minimum Distributions (RMD)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65E2D-4EA5-4E9F-BF2D-1CFF56E339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Effects of COVID-19?</a:t>
            </a:r>
          </a:p>
        </p:txBody>
      </p:sp>
    </p:spTree>
    <p:extLst>
      <p:ext uri="{BB962C8B-B14F-4D97-AF65-F5344CB8AC3E}">
        <p14:creationId xmlns:p14="http://schemas.microsoft.com/office/powerpoint/2010/main" val="3359181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46AFF-EF98-4558-8CA7-33468914E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376363"/>
            <a:ext cx="10515600" cy="2852737"/>
          </a:xfrm>
        </p:spPr>
        <p:txBody>
          <a:bodyPr/>
          <a:lstStyle/>
          <a:p>
            <a:r>
              <a:rPr lang="en-US" dirty="0"/>
              <a:t>Paid Sick and Family Leave Requirements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2C104-8819-4A62-9891-765CD73A1F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You Need to Know</a:t>
            </a:r>
          </a:p>
        </p:txBody>
      </p:sp>
    </p:spTree>
    <p:extLst>
      <p:ext uri="{BB962C8B-B14F-4D97-AF65-F5344CB8AC3E}">
        <p14:creationId xmlns:p14="http://schemas.microsoft.com/office/powerpoint/2010/main" val="125061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Today’s Host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18BE14F9-EC8B-40A4-AC74-3B095CD277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09337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DFD019-DAC5-4A6F-A92C-7C0E95F85906}"/>
              </a:ext>
            </a:extLst>
          </p:cNvPr>
          <p:cNvSpPr/>
          <p:nvPr/>
        </p:nvSpPr>
        <p:spPr>
          <a:xfrm>
            <a:off x="0" y="1104806"/>
            <a:ext cx="12192000" cy="575187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77C1B6-C35F-4888-B29D-F16BFBCA9094}"/>
              </a:ext>
            </a:extLst>
          </p:cNvPr>
          <p:cNvSpPr/>
          <p:nvPr/>
        </p:nvSpPr>
        <p:spPr>
          <a:xfrm>
            <a:off x="0" y="0"/>
            <a:ext cx="12192000" cy="129785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Executive Committee</a:t>
            </a:r>
            <a:endParaRPr kumimoji="0" lang="en-IN" sz="5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Right Triangle 56">
            <a:extLst>
              <a:ext uri="{FF2B5EF4-FFF2-40B4-BE49-F238E27FC236}">
                <a16:creationId xmlns:a16="http://schemas.microsoft.com/office/drawing/2014/main" id="{D412C513-6242-455D-A0D6-913EBBD3CDBC}"/>
              </a:ext>
            </a:extLst>
          </p:cNvPr>
          <p:cNvSpPr/>
          <p:nvPr/>
        </p:nvSpPr>
        <p:spPr>
          <a:xfrm>
            <a:off x="0" y="1331726"/>
            <a:ext cx="12192000" cy="5524952"/>
          </a:xfrm>
          <a:custGeom>
            <a:avLst/>
            <a:gdLst>
              <a:gd name="connsiteX0" fmla="*/ 0 w 12192000"/>
              <a:gd name="connsiteY0" fmla="*/ 5558819 h 5558819"/>
              <a:gd name="connsiteX1" fmla="*/ 0 w 12192000"/>
              <a:gd name="connsiteY1" fmla="*/ 0 h 5558819"/>
              <a:gd name="connsiteX2" fmla="*/ 12192000 w 12192000"/>
              <a:gd name="connsiteY2" fmla="*/ 5558819 h 5558819"/>
              <a:gd name="connsiteX3" fmla="*/ 0 w 12192000"/>
              <a:gd name="connsiteY3" fmla="*/ 5558819 h 5558819"/>
              <a:gd name="connsiteX0" fmla="*/ 0 w 12192000"/>
              <a:gd name="connsiteY0" fmla="*/ 5524952 h 5524952"/>
              <a:gd name="connsiteX1" fmla="*/ 12192000 w 12192000"/>
              <a:gd name="connsiteY1" fmla="*/ 0 h 5524952"/>
              <a:gd name="connsiteX2" fmla="*/ 12192000 w 12192000"/>
              <a:gd name="connsiteY2" fmla="*/ 5524952 h 5524952"/>
              <a:gd name="connsiteX3" fmla="*/ 0 w 12192000"/>
              <a:gd name="connsiteY3" fmla="*/ 5524952 h 552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524952">
                <a:moveTo>
                  <a:pt x="0" y="5524952"/>
                </a:moveTo>
                <a:lnTo>
                  <a:pt x="12192000" y="0"/>
                </a:lnTo>
                <a:lnTo>
                  <a:pt x="12192000" y="5524952"/>
                </a:lnTo>
                <a:lnTo>
                  <a:pt x="0" y="5524952"/>
                </a:ln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6081E71-E6A0-42AE-A753-18F19E3974BB}"/>
              </a:ext>
            </a:extLst>
          </p:cNvPr>
          <p:cNvGrpSpPr/>
          <p:nvPr/>
        </p:nvGrpSpPr>
        <p:grpSpPr>
          <a:xfrm>
            <a:off x="60799" y="2402664"/>
            <a:ext cx="12070402" cy="4714209"/>
            <a:chOff x="60799" y="2159689"/>
            <a:chExt cx="12070402" cy="4714209"/>
          </a:xfrm>
          <a:effectLst>
            <a:outerShdw blurRad="50800" dir="7800000" sx="11000" sy="11000" algn="ctr" rotWithShape="0">
              <a:srgbClr val="000000">
                <a:alpha val="44000"/>
              </a:srgbClr>
            </a:outerShdw>
          </a:effectLst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5095D5F-3342-465F-B0C7-0469896F77FA}"/>
                </a:ext>
              </a:extLst>
            </p:cNvPr>
            <p:cNvGrpSpPr/>
            <p:nvPr/>
          </p:nvGrpSpPr>
          <p:grpSpPr>
            <a:xfrm>
              <a:off x="63930" y="2159689"/>
              <a:ext cx="1971103" cy="3123512"/>
              <a:chOff x="233265" y="2159688"/>
              <a:chExt cx="2190834" cy="3471709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E7C53908-B028-4C60-8F7B-6919284946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4" cy="3146307"/>
              </a:xfrm>
              <a:prstGeom prst="rect">
                <a:avLst/>
              </a:prstGeom>
            </p:spPr>
          </p:pic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13C7E30-76A4-480A-89D9-8709308BEF84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CF900CE-B6D1-463E-A726-E9A4C198962F}"/>
                </a:ext>
              </a:extLst>
            </p:cNvPr>
            <p:cNvSpPr/>
            <p:nvPr/>
          </p:nvSpPr>
          <p:spPr>
            <a:xfrm>
              <a:off x="88131" y="4580740"/>
              <a:ext cx="1971102" cy="144655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Cammie Scott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en-US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00C718F-81F7-485E-8270-BBF3518A895E}"/>
                </a:ext>
              </a:extLst>
            </p:cNvPr>
            <p:cNvSpPr/>
            <p:nvPr/>
          </p:nvSpPr>
          <p:spPr>
            <a:xfrm>
              <a:off x="60799" y="4842573"/>
              <a:ext cx="1962427" cy="203132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President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br>
                <a:rPr kumimoji="0" lang="en-IN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endParaRPr kumimoji="0" lang="en-US" sz="54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A8E3890D-9949-4DF3-8A5E-6EBFD39E3B88}"/>
                </a:ext>
              </a:extLst>
            </p:cNvPr>
            <p:cNvGrpSpPr/>
            <p:nvPr/>
          </p:nvGrpSpPr>
          <p:grpSpPr>
            <a:xfrm>
              <a:off x="4079328" y="2159689"/>
              <a:ext cx="1971103" cy="3123512"/>
              <a:chOff x="233265" y="2159688"/>
              <a:chExt cx="2190834" cy="3471709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1A5572A1-CA47-4BE7-828F-54EBF79649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DADC646-D2A8-4A56-8CD3-0765719838A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5E5678CB-6055-41D8-A1E5-3EF393A1FEF1}"/>
                </a:ext>
              </a:extLst>
            </p:cNvPr>
            <p:cNvGrpSpPr/>
            <p:nvPr/>
          </p:nvGrpSpPr>
          <p:grpSpPr>
            <a:xfrm>
              <a:off x="2084025" y="2159689"/>
              <a:ext cx="1971103" cy="3123512"/>
              <a:chOff x="233265" y="2159688"/>
              <a:chExt cx="2190834" cy="3471709"/>
            </a:xfrm>
          </p:grpSpPr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FA24629D-1FBB-4031-821B-374E33B8DB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ED797AD7-5355-4918-AAA0-B41E21FEE9C8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52BBEA5-A314-4E6E-8F51-91EE3AFB2924}"/>
                </a:ext>
              </a:extLst>
            </p:cNvPr>
            <p:cNvGrpSpPr/>
            <p:nvPr/>
          </p:nvGrpSpPr>
          <p:grpSpPr>
            <a:xfrm>
              <a:off x="6104058" y="2159689"/>
              <a:ext cx="1971103" cy="3123512"/>
              <a:chOff x="233265" y="2159688"/>
              <a:chExt cx="2190834" cy="3471709"/>
            </a:xfrm>
          </p:grpSpPr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id="{A1E4E29C-5605-4F5F-B052-EB29389C45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5859FDC-BB09-4EBB-A586-FAE23C7A83B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E56D075-8793-40CD-85F6-680EA6CDFAF0}"/>
                </a:ext>
              </a:extLst>
            </p:cNvPr>
            <p:cNvGrpSpPr/>
            <p:nvPr/>
          </p:nvGrpSpPr>
          <p:grpSpPr>
            <a:xfrm>
              <a:off x="8131626" y="2159689"/>
              <a:ext cx="1971103" cy="3123512"/>
              <a:chOff x="233265" y="2159688"/>
              <a:chExt cx="2190834" cy="3471709"/>
            </a:xfrm>
          </p:grpSpPr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4E788E9F-8560-4931-993D-5D66DF1651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17FCE45D-5BF3-45EA-9A28-C92BB63816E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090A25B-0F99-4B05-A639-84F106F7E101}"/>
                </a:ext>
              </a:extLst>
            </p:cNvPr>
            <p:cNvGrpSpPr/>
            <p:nvPr/>
          </p:nvGrpSpPr>
          <p:grpSpPr>
            <a:xfrm>
              <a:off x="10160098" y="2159689"/>
              <a:ext cx="1971103" cy="3123512"/>
              <a:chOff x="233265" y="2159688"/>
              <a:chExt cx="2190834" cy="3471709"/>
            </a:xfrm>
          </p:grpSpPr>
          <p:pic>
            <p:nvPicPr>
              <p:cNvPr id="51" name="Picture 50">
                <a:extLst>
                  <a:ext uri="{FF2B5EF4-FFF2-40B4-BE49-F238E27FC236}">
                    <a16:creationId xmlns:a16="http://schemas.microsoft.com/office/drawing/2014/main" id="{8462964E-C780-4A83-AFB5-A4BA529947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233265" y="2159688"/>
                <a:ext cx="2190833" cy="3146307"/>
              </a:xfrm>
              <a:prstGeom prst="rect">
                <a:avLst/>
              </a:prstGeom>
            </p:spPr>
          </p:pic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21F6A4D-3DF0-45D8-B8F1-87ED607A9902}"/>
                  </a:ext>
                </a:extLst>
              </p:cNvPr>
              <p:cNvSpPr/>
              <p:nvPr/>
            </p:nvSpPr>
            <p:spPr>
              <a:xfrm>
                <a:off x="233265" y="4835390"/>
                <a:ext cx="2190834" cy="796007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080E6CB-5E28-499D-B60B-DBC00E2BBDB8}"/>
                </a:ext>
              </a:extLst>
            </p:cNvPr>
            <p:cNvSpPr/>
            <p:nvPr/>
          </p:nvSpPr>
          <p:spPr>
            <a:xfrm>
              <a:off x="2083433" y="4596058"/>
              <a:ext cx="197169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Tom Michel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F0FE8C-7268-423E-95C5-06168CB7EFAC}"/>
                </a:ext>
              </a:extLst>
            </p:cNvPr>
            <p:cNvSpPr/>
            <p:nvPr/>
          </p:nvSpPr>
          <p:spPr>
            <a:xfrm>
              <a:off x="2098963" y="4837401"/>
              <a:ext cx="192843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President Elect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D8122E8-3658-4B47-87E5-D65DF1EF4E82}"/>
                </a:ext>
              </a:extLst>
            </p:cNvPr>
            <p:cNvSpPr/>
            <p:nvPr/>
          </p:nvSpPr>
          <p:spPr>
            <a:xfrm>
              <a:off x="4104120" y="4570298"/>
              <a:ext cx="193914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Lawrence </a:t>
              </a:r>
              <a:r>
                <a:rPr kumimoji="0" lang="en-IN" sz="16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Holzberg</a:t>
              </a:r>
              <a:endParaRPr kumimoji="0" lang="en-IN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ADA4D92-2A91-42EC-897F-E4702A602C58}"/>
                </a:ext>
              </a:extLst>
            </p:cNvPr>
            <p:cNvSpPr/>
            <p:nvPr/>
          </p:nvSpPr>
          <p:spPr>
            <a:xfrm>
              <a:off x="4079328" y="4847735"/>
              <a:ext cx="196393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Secretary</a:t>
              </a:r>
              <a:endParaRPr kumimoji="0" lang="en-IN" sz="1600" b="0" i="0" u="none" strike="noStrike" kern="1200" cap="all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6412C67-7EF8-4B2B-99B5-F5CD448EF1D9}"/>
                </a:ext>
              </a:extLst>
            </p:cNvPr>
            <p:cNvSpPr/>
            <p:nvPr/>
          </p:nvSpPr>
          <p:spPr>
            <a:xfrm>
              <a:off x="6096000" y="4606723"/>
              <a:ext cx="197482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Brock Jolly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A21DFD4-13E1-449B-A870-63B1088925D8}"/>
                </a:ext>
              </a:extLst>
            </p:cNvPr>
            <p:cNvSpPr/>
            <p:nvPr/>
          </p:nvSpPr>
          <p:spPr>
            <a:xfrm>
              <a:off x="6104057" y="4865413"/>
              <a:ext cx="196677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Treasurer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721C84F-189A-4782-B946-7D35B6262AA5}"/>
                </a:ext>
              </a:extLst>
            </p:cNvPr>
            <p:cNvSpPr/>
            <p:nvPr/>
          </p:nvSpPr>
          <p:spPr>
            <a:xfrm>
              <a:off x="8116398" y="4617451"/>
              <a:ext cx="19915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Jill Judd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B514E5A-F4DF-47B9-A951-9AE8C08F4C9B}"/>
                </a:ext>
              </a:extLst>
            </p:cNvPr>
            <p:cNvSpPr/>
            <p:nvPr/>
          </p:nvSpPr>
          <p:spPr>
            <a:xfrm>
              <a:off x="8111152" y="4871267"/>
              <a:ext cx="19915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Past President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F946E80-80D5-4F33-9540-4445D1C2DCA1}"/>
                </a:ext>
              </a:extLst>
            </p:cNvPr>
            <p:cNvSpPr/>
            <p:nvPr/>
          </p:nvSpPr>
          <p:spPr>
            <a:xfrm>
              <a:off x="10164441" y="4616078"/>
              <a:ext cx="193942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Kevin Mayeux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EC9C7AA-A53C-452D-BA6B-BAD662CE5375}"/>
                </a:ext>
              </a:extLst>
            </p:cNvPr>
            <p:cNvSpPr/>
            <p:nvPr/>
          </p:nvSpPr>
          <p:spPr>
            <a:xfrm>
              <a:off x="10164441" y="4923190"/>
              <a:ext cx="193942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N" sz="1200" b="0" i="0" u="none" strike="noStrike" kern="1200" cap="all" spc="0" normalizeH="0" baseline="0" noProof="0" dirty="0">
                  <a:ln>
                    <a:noFill/>
                  </a:ln>
                  <a:solidFill>
                    <a:prstClr val="white">
                      <a:lumMod val="7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CHIEF EXECUTIVE OFFICER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336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0FA8F2-8981-4C90-920A-03323ABBEB3B}"/>
              </a:ext>
            </a:extLst>
          </p:cNvPr>
          <p:cNvSpPr/>
          <p:nvPr/>
        </p:nvSpPr>
        <p:spPr>
          <a:xfrm>
            <a:off x="0" y="1086986"/>
            <a:ext cx="12192000" cy="548640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2DE0E6-2223-45DE-9B39-D8A686C3C4B5}"/>
              </a:ext>
            </a:extLst>
          </p:cNvPr>
          <p:cNvSpPr/>
          <p:nvPr/>
        </p:nvSpPr>
        <p:spPr>
          <a:xfrm>
            <a:off x="0" y="1232366"/>
            <a:ext cx="121919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SPEAKERS</a:t>
            </a:r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AAC9A142-F6D7-4209-8550-3520D1000B89}"/>
              </a:ext>
            </a:extLst>
          </p:cNvPr>
          <p:cNvSpPr/>
          <p:nvPr/>
        </p:nvSpPr>
        <p:spPr>
          <a:xfrm>
            <a:off x="0" y="1086986"/>
            <a:ext cx="12192000" cy="5486401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0232A14-A70F-4D9E-8AE2-6F1A84D541C4}"/>
              </a:ext>
            </a:extLst>
          </p:cNvPr>
          <p:cNvGrpSpPr/>
          <p:nvPr/>
        </p:nvGrpSpPr>
        <p:grpSpPr>
          <a:xfrm>
            <a:off x="282603" y="2387247"/>
            <a:ext cx="2734963" cy="4095921"/>
            <a:chOff x="875269" y="2099382"/>
            <a:chExt cx="2734963" cy="4095921"/>
          </a:xfrm>
        </p:grpSpPr>
        <p:pic>
          <p:nvPicPr>
            <p:cNvPr id="7" name="Picture 6" descr="A person smiling for the camera&#10;&#10;Description automatically generated">
              <a:extLst>
                <a:ext uri="{FF2B5EF4-FFF2-40B4-BE49-F238E27FC236}">
                  <a16:creationId xmlns:a16="http://schemas.microsoft.com/office/drawing/2014/main" id="{1A62D059-78F9-417D-BA2C-5CFF42F619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270" y="2099382"/>
              <a:ext cx="2734962" cy="3187099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B0BE062-08D2-49DC-B600-D5BB8B157C8D}"/>
                </a:ext>
              </a:extLst>
            </p:cNvPr>
            <p:cNvSpPr/>
            <p:nvPr/>
          </p:nvSpPr>
          <p:spPr>
            <a:xfrm>
              <a:off x="875270" y="5168900"/>
              <a:ext cx="2734962" cy="102640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390E73B-5988-4676-A3AB-97717EE9D1A9}"/>
                </a:ext>
              </a:extLst>
            </p:cNvPr>
            <p:cNvSpPr/>
            <p:nvPr/>
          </p:nvSpPr>
          <p:spPr>
            <a:xfrm>
              <a:off x="875270" y="5332041"/>
              <a:ext cx="273496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IN" sz="2000" b="1" dirty="0">
                  <a:solidFill>
                    <a:schemeClr val="bg1"/>
                  </a:solidFill>
                </a:rPr>
                <a:t>Diane Boyle</a:t>
              </a:r>
              <a:endParaRPr lang="en-US" sz="2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61CF2FA-EF17-4DF3-A5D0-5A4D66F89FAF}"/>
                </a:ext>
              </a:extLst>
            </p:cNvPr>
            <p:cNvSpPr/>
            <p:nvPr/>
          </p:nvSpPr>
          <p:spPr>
            <a:xfrm>
              <a:off x="875269" y="5722070"/>
              <a:ext cx="2734962" cy="27699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IN" sz="1200" dirty="0">
                  <a:solidFill>
                    <a:schemeClr val="bg1"/>
                  </a:solidFill>
                </a:rPr>
                <a:t>SVP Government Relations, NAIFA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873D28A4-069C-4B81-B434-49DE586533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25573" y="2408193"/>
            <a:ext cx="2734962" cy="3145206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8B02D460-FA31-4F97-B245-C8BEDC18AFBB}"/>
              </a:ext>
            </a:extLst>
          </p:cNvPr>
          <p:cNvSpPr/>
          <p:nvPr/>
        </p:nvSpPr>
        <p:spPr>
          <a:xfrm>
            <a:off x="3225573" y="5456766"/>
            <a:ext cx="2734962" cy="101566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AE14514-784D-4384-8DF9-C313812BDBA7}"/>
              </a:ext>
            </a:extLst>
          </p:cNvPr>
          <p:cNvSpPr/>
          <p:nvPr/>
        </p:nvSpPr>
        <p:spPr>
          <a:xfrm>
            <a:off x="3225573" y="5619906"/>
            <a:ext cx="273496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2000" b="1" dirty="0">
                <a:solidFill>
                  <a:schemeClr val="bg1"/>
                </a:solidFill>
              </a:rPr>
              <a:t>Keith M. Gillies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8A44407-2982-4593-BBC1-3AE483E51F77}"/>
              </a:ext>
            </a:extLst>
          </p:cNvPr>
          <p:cNvSpPr/>
          <p:nvPr/>
        </p:nvSpPr>
        <p:spPr>
          <a:xfrm>
            <a:off x="3216077" y="5984917"/>
            <a:ext cx="273496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fontAlgn="base"/>
            <a:r>
              <a:rPr lang="en-US" sz="1200" dirty="0">
                <a:solidFill>
                  <a:schemeClr val="bg1"/>
                </a:solidFill>
              </a:rPr>
              <a:t>Managing Principal of Wealth Solutions, LLC </a:t>
            </a:r>
            <a:br>
              <a:rPr lang="en-US" sz="1200" dirty="0">
                <a:solidFill>
                  <a:schemeClr val="bg1"/>
                </a:solidFill>
              </a:rPr>
            </a:br>
            <a:endParaRPr lang="en-US" sz="12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00EEE3F-792F-4294-8ECF-C19ED881E572}"/>
              </a:ext>
            </a:extLst>
          </p:cNvPr>
          <p:cNvGrpSpPr/>
          <p:nvPr/>
        </p:nvGrpSpPr>
        <p:grpSpPr>
          <a:xfrm>
            <a:off x="6185474" y="2408193"/>
            <a:ext cx="2734963" cy="4227376"/>
            <a:chOff x="875269" y="2120328"/>
            <a:chExt cx="2734963" cy="4227376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75F292C0-AD5D-4AA0-9172-3E71AF602C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75270" y="2120328"/>
              <a:ext cx="2734962" cy="3145206"/>
            </a:xfrm>
            <a:prstGeom prst="rect">
              <a:avLst/>
            </a:prstGeom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10E99CE-80FD-4008-87E9-B620A3276B81}"/>
                </a:ext>
              </a:extLst>
            </p:cNvPr>
            <p:cNvSpPr/>
            <p:nvPr/>
          </p:nvSpPr>
          <p:spPr>
            <a:xfrm>
              <a:off x="875270" y="5168901"/>
              <a:ext cx="2734962" cy="101566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72A6678-4E9B-4259-86DE-D22E4EBA6AE3}"/>
                </a:ext>
              </a:extLst>
            </p:cNvPr>
            <p:cNvSpPr/>
            <p:nvPr/>
          </p:nvSpPr>
          <p:spPr>
            <a:xfrm>
              <a:off x="875270" y="5332041"/>
              <a:ext cx="2734961" cy="101566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IN" sz="2000" b="1" dirty="0">
                  <a:solidFill>
                    <a:schemeClr val="bg1"/>
                  </a:solidFill>
                </a:rPr>
                <a:t>Todd </a:t>
              </a:r>
              <a:r>
                <a:rPr lang="en-IN" sz="2000" b="1" dirty="0" err="1">
                  <a:solidFill>
                    <a:schemeClr val="bg1"/>
                  </a:solidFill>
                </a:rPr>
                <a:t>Villarrubia</a:t>
              </a:r>
              <a:endParaRPr lang="en-IN" sz="2000" b="1" dirty="0">
                <a:solidFill>
                  <a:schemeClr val="bg1"/>
                </a:solidFill>
              </a:endParaRPr>
            </a:p>
            <a:p>
              <a:br>
                <a:rPr lang="en-IN" sz="2000" dirty="0"/>
              </a:br>
              <a:endParaRPr lang="en-US" sz="2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B891DA0-42DB-4483-AFF6-D2277D75420E}"/>
                </a:ext>
              </a:extLst>
            </p:cNvPr>
            <p:cNvSpPr/>
            <p:nvPr/>
          </p:nvSpPr>
          <p:spPr>
            <a:xfrm>
              <a:off x="875269" y="5722071"/>
              <a:ext cx="2734962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Board Certified Expert in Estate Planning and Administration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F701218-6F10-41D9-8353-293A8D33954C}"/>
              </a:ext>
            </a:extLst>
          </p:cNvPr>
          <p:cNvGrpSpPr/>
          <p:nvPr/>
        </p:nvGrpSpPr>
        <p:grpSpPr>
          <a:xfrm>
            <a:off x="9145376" y="2408193"/>
            <a:ext cx="2744457" cy="4064235"/>
            <a:chOff x="865775" y="2120328"/>
            <a:chExt cx="2744457" cy="4064235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5B246ADC-03B1-4FB3-AB23-AF8C3697F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75270" y="2120328"/>
              <a:ext cx="2734962" cy="3145206"/>
            </a:xfrm>
            <a:prstGeom prst="rect">
              <a:avLst/>
            </a:prstGeom>
          </p:spPr>
        </p:pic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C701AF1-6A30-4BC4-8BD0-0DF48FB0D360}"/>
                </a:ext>
              </a:extLst>
            </p:cNvPr>
            <p:cNvSpPr/>
            <p:nvPr/>
          </p:nvSpPr>
          <p:spPr>
            <a:xfrm>
              <a:off x="875270" y="5168901"/>
              <a:ext cx="2734962" cy="101566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5CD2CC2-A69D-4329-9A95-F0D21C834BE9}"/>
                </a:ext>
              </a:extLst>
            </p:cNvPr>
            <p:cNvSpPr/>
            <p:nvPr/>
          </p:nvSpPr>
          <p:spPr>
            <a:xfrm>
              <a:off x="875270" y="5312991"/>
              <a:ext cx="2734961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IN" sz="2000" b="1" dirty="0">
                  <a:solidFill>
                    <a:schemeClr val="bg1"/>
                  </a:solidFill>
                </a:rPr>
                <a:t>Mark Massey</a:t>
              </a:r>
              <a:endParaRPr lang="en-US" sz="2000" b="1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BD82FE7-399F-4BBA-91D0-4B032A136D13}"/>
                </a:ext>
              </a:extLst>
            </p:cNvPr>
            <p:cNvSpPr/>
            <p:nvPr/>
          </p:nvSpPr>
          <p:spPr>
            <a:xfrm>
              <a:off x="865775" y="5734085"/>
              <a:ext cx="2734962" cy="27699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Vice President of SMA Services Inc</a:t>
              </a:r>
              <a:endParaRPr lang="en-US" sz="12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86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17DA18-0C4A-424C-8D80-8B1C4166D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8CE39A-408A-4652-9132-FF51FB5F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1695"/>
            <a:ext cx="10515600" cy="28720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3 Relief Bills </a:t>
            </a:r>
          </a:p>
          <a:p>
            <a:r>
              <a:rPr lang="en-US" dirty="0"/>
              <a:t>Guidance by Treasury and DOL</a:t>
            </a:r>
          </a:p>
          <a:p>
            <a:r>
              <a:rPr lang="en-US" dirty="0"/>
              <a:t>Loan Provisions included:</a:t>
            </a:r>
          </a:p>
          <a:p>
            <a:pPr lvl="1"/>
            <a:r>
              <a:rPr lang="en-US" dirty="0"/>
              <a:t>EIDL </a:t>
            </a:r>
          </a:p>
          <a:p>
            <a:pPr lvl="1"/>
            <a:r>
              <a:rPr lang="en-US" dirty="0"/>
              <a:t>PPP</a:t>
            </a:r>
          </a:p>
          <a:p>
            <a:pPr lvl="1"/>
            <a:endParaRPr lang="en-US" dirty="0"/>
          </a:p>
          <a:p>
            <a:r>
              <a:rPr lang="en-US" dirty="0"/>
              <a:t>On-Demand Recording Found under Events/Town Hall on belong.naifa.org</a:t>
            </a:r>
          </a:p>
        </p:txBody>
      </p:sp>
    </p:spTree>
    <p:extLst>
      <p:ext uri="{BB962C8B-B14F-4D97-AF65-F5344CB8AC3E}">
        <p14:creationId xmlns:p14="http://schemas.microsoft.com/office/powerpoint/2010/main" val="235480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AEBF6-A293-44B4-9C4A-14DCC85B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Town Hall on April 16</a:t>
            </a:r>
            <a:r>
              <a:rPr lang="en-US" baseline="30000" dirty="0"/>
              <a:t>th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B62B4-C3E4-4366-9D08-5DBF82FAB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Payment Protection Plan Deep Dive</a:t>
            </a:r>
          </a:p>
          <a:p>
            <a:pPr lvl="1"/>
            <a:r>
              <a:rPr lang="en-US" dirty="0"/>
              <a:t>Judi Carsrud</a:t>
            </a:r>
          </a:p>
          <a:p>
            <a:pPr lvl="1"/>
            <a:r>
              <a:rPr lang="en-US" dirty="0"/>
              <a:t>Kate Jensen &amp; Scott </a:t>
            </a:r>
            <a:r>
              <a:rPr lang="en-US" dirty="0" err="1"/>
              <a:t>Sinde</a:t>
            </a:r>
            <a:r>
              <a:rPr lang="en-US" dirty="0"/>
              <a:t> of Steptoe &amp; Johnson</a:t>
            </a:r>
          </a:p>
        </p:txBody>
      </p:sp>
    </p:spTree>
    <p:extLst>
      <p:ext uri="{BB962C8B-B14F-4D97-AF65-F5344CB8AC3E}">
        <p14:creationId xmlns:p14="http://schemas.microsoft.com/office/powerpoint/2010/main" val="312443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9328FE0-7D88-4F59-B9F3-B13333DE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Get Into the Discussion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04B93F-EA7A-4B97-AE5E-A4F13A04CB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</p:txBody>
      </p:sp>
    </p:spTree>
    <p:extLst>
      <p:ext uri="{BB962C8B-B14F-4D97-AF65-F5344CB8AC3E}">
        <p14:creationId xmlns:p14="http://schemas.microsoft.com/office/powerpoint/2010/main" val="4005469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67DEF3-26A4-472E-B21A-A61D7A003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63FC7-7CCC-4281-B297-9C8305D090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EIDL, PPP and More</a:t>
            </a:r>
          </a:p>
        </p:txBody>
      </p:sp>
    </p:spTree>
    <p:extLst>
      <p:ext uri="{BB962C8B-B14F-4D97-AF65-F5344CB8AC3E}">
        <p14:creationId xmlns:p14="http://schemas.microsoft.com/office/powerpoint/2010/main" val="417279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4FCAC-6949-4C42-A953-9133E8CD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Payroll Tax Deferral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A88FC-3041-4D45-B53F-C20974198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Eligibility, Timing &amp; Access</a:t>
            </a:r>
          </a:p>
        </p:txBody>
      </p:sp>
    </p:spTree>
    <p:extLst>
      <p:ext uri="{BB962C8B-B14F-4D97-AF65-F5344CB8AC3E}">
        <p14:creationId xmlns:p14="http://schemas.microsoft.com/office/powerpoint/2010/main" val="533677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E8EA2A77BB3948B6C5C33DB6110AD4" ma:contentTypeVersion="13" ma:contentTypeDescription="Create a new document." ma:contentTypeScope="" ma:versionID="911ab6b554b1f6d917b0595007bddf76">
  <xsd:schema xmlns:xsd="http://www.w3.org/2001/XMLSchema" xmlns:xs="http://www.w3.org/2001/XMLSchema" xmlns:p="http://schemas.microsoft.com/office/2006/metadata/properties" xmlns:ns3="ab3c3f5c-7861-45f3-a572-b8ce52d1978a" xmlns:ns4="018c5b2b-1b3b-4f6a-8019-4c1838f688ca" targetNamespace="http://schemas.microsoft.com/office/2006/metadata/properties" ma:root="true" ma:fieldsID="a7eea648f4ca0ea1002000ffc19b990a" ns3:_="" ns4:_="">
    <xsd:import namespace="ab3c3f5c-7861-45f3-a572-b8ce52d1978a"/>
    <xsd:import namespace="018c5b2b-1b3b-4f6a-8019-4c1838f688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c3f5c-7861-45f3-a572-b8ce52d197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8c5b2b-1b3b-4f6a-8019-4c1838f68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46240E-25E0-4830-974B-81A6FDE64A4C}">
  <ds:schemaRefs>
    <ds:schemaRef ds:uri="http://purl.org/dc/dcmitype/"/>
    <ds:schemaRef ds:uri="http://purl.org/dc/terms/"/>
    <ds:schemaRef ds:uri="http://schemas.microsoft.com/office/2006/metadata/properties"/>
    <ds:schemaRef ds:uri="ab3c3f5c-7861-45f3-a572-b8ce52d197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18c5b2b-1b3b-4f6a-8019-4c1838f688ca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8044A25-E1AA-439B-A584-3C1DCC04E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c3f5c-7861-45f3-a572-b8ce52d1978a"/>
    <ds:schemaRef ds:uri="018c5b2b-1b3b-4f6a-8019-4c1838f68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AC2572-25BC-41BE-8B08-57B59DE3A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179</Words>
  <Application>Microsoft Office PowerPoint</Application>
  <PresentationFormat>Widescreen</PresentationFormat>
  <Paragraphs>59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Custom Design</vt:lpstr>
      <vt:lpstr>1_Custom Design</vt:lpstr>
      <vt:lpstr>Town Hall Special: Q&amp;A Discussion on the Paycheck Protection Program</vt:lpstr>
      <vt:lpstr>Today’s Host</vt:lpstr>
      <vt:lpstr>PowerPoint Presentation</vt:lpstr>
      <vt:lpstr>PowerPoint Presentation</vt:lpstr>
      <vt:lpstr>Background</vt:lpstr>
      <vt:lpstr>Town Hall on April 16th </vt:lpstr>
      <vt:lpstr>Let’s Get Into the Discussion</vt:lpstr>
      <vt:lpstr>Loans</vt:lpstr>
      <vt:lpstr>Payroll Tax Deferral</vt:lpstr>
      <vt:lpstr>Tax Rebate</vt:lpstr>
      <vt:lpstr>  Unemployment Insurance Benefits </vt:lpstr>
      <vt:lpstr>  Retirement Savings Plan Relief Provisions </vt:lpstr>
      <vt:lpstr>    Required Minimum Distributions (RMD) </vt:lpstr>
      <vt:lpstr>Paid Sick and Family Leave Requirements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</dc:title>
  <dc:creator>Suzanne Carawan</dc:creator>
  <cp:lastModifiedBy>Zachary Huels</cp:lastModifiedBy>
  <cp:revision>12</cp:revision>
  <dcterms:created xsi:type="dcterms:W3CDTF">2020-04-06T13:55:26Z</dcterms:created>
  <dcterms:modified xsi:type="dcterms:W3CDTF">2020-04-22T13:34:32Z</dcterms:modified>
</cp:coreProperties>
</file>