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86" r:id="rId6"/>
  </p:sldMasterIdLst>
  <p:notesMasterIdLst>
    <p:notesMasterId r:id="rId18"/>
  </p:notesMasterIdLst>
  <p:sldIdLst>
    <p:sldId id="1148" r:id="rId7"/>
    <p:sldId id="1485" r:id="rId8"/>
    <p:sldId id="1506" r:id="rId9"/>
    <p:sldId id="1497" r:id="rId10"/>
    <p:sldId id="1479" r:id="rId11"/>
    <p:sldId id="1484" r:id="rId12"/>
    <p:sldId id="1486" r:id="rId13"/>
    <p:sldId id="1487" r:id="rId14"/>
    <p:sldId id="1496" r:id="rId15"/>
    <p:sldId id="1508" r:id="rId16"/>
    <p:sldId id="15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016E99"/>
    <a:srgbClr val="00AEEF"/>
    <a:srgbClr val="0189C1"/>
    <a:srgbClr val="D5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26" autoAdjust="0"/>
  </p:normalViewPr>
  <p:slideViewPr>
    <p:cSldViewPr snapToGrid="0">
      <p:cViewPr varScale="1">
        <p:scale>
          <a:sx n="51" d="100"/>
          <a:sy n="51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90B-DCBF-48CE-8989-793158718698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CA-8C7B-429B-ACA8-0734FEAA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32FCA-8C7B-429B-ACA8-0734FEAA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9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Alliance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32FCA-8C7B-429B-ACA8-0734FEAA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3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1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67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4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8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85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16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57D6-97AF-45E5-8E22-454E4412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7A30-D9D3-4210-BF10-B21D5EA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embers.naifa.org/townha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/>
          <a:lstStyle/>
          <a:p>
            <a:r>
              <a:rPr lang="en-US" dirty="0"/>
              <a:t>Town Hall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27, 2020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/>
              <a:t>Ryan Pinney, LACP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President</a:t>
            </a:r>
          </a:p>
          <a:p>
            <a:pPr algn="l"/>
            <a:r>
              <a:rPr lang="en-US" sz="2000" b="0" dirty="0"/>
              <a:t>Pinney Insurance Center, Inc.</a:t>
            </a:r>
          </a:p>
          <a:p>
            <a:pPr algn="l"/>
            <a:endParaRPr lang="en-US" sz="20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C2E0859F-34B6-4CD0-A530-05694CCA6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95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48C9-9895-41F1-A3CB-A7B92977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6020D-4417-44BA-B58C-8461F1D9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in Your Inbox with Recap &amp; Resources from the Week</a:t>
            </a:r>
          </a:p>
          <a:p>
            <a:r>
              <a:rPr lang="en-US" dirty="0"/>
              <a:t>Next Week: Van Mueller </a:t>
            </a:r>
          </a:p>
        </p:txBody>
      </p:sp>
    </p:spTree>
    <p:extLst>
      <p:ext uri="{BB962C8B-B14F-4D97-AF65-F5344CB8AC3E}">
        <p14:creationId xmlns:p14="http://schemas.microsoft.com/office/powerpoint/2010/main" val="421130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Today’s Host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Jill Judd, LUTCF, FSS</a:t>
            </a:r>
            <a:br>
              <a:rPr lang="en-US" sz="2000" dirty="0"/>
            </a:br>
            <a:r>
              <a:rPr lang="en-US" sz="2000" dirty="0"/>
              <a:t>Immediate Past President</a:t>
            </a:r>
            <a:endParaRPr lang="en-US" sz="2000" b="0" dirty="0"/>
          </a:p>
          <a:p>
            <a:pPr algn="l"/>
            <a:endParaRPr lang="en-US" sz="20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7DF081-C6D3-4A6C-84BA-E0B47F76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225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33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FD019-DAC5-4A6F-A92C-7C0E95F85906}"/>
              </a:ext>
            </a:extLst>
          </p:cNvPr>
          <p:cNvSpPr/>
          <p:nvPr/>
        </p:nvSpPr>
        <p:spPr>
          <a:xfrm>
            <a:off x="0" y="1104806"/>
            <a:ext cx="12192000" cy="5751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7C1B6-C35F-4888-B29D-F16BFBCA9094}"/>
              </a:ext>
            </a:extLst>
          </p:cNvPr>
          <p:cNvSpPr/>
          <p:nvPr/>
        </p:nvSpPr>
        <p:spPr>
          <a:xfrm>
            <a:off x="0" y="0"/>
            <a:ext cx="12192000" cy="12978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Committee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D412C513-6242-455D-A0D6-913EBBD3CDBC}"/>
              </a:ext>
            </a:extLst>
          </p:cNvPr>
          <p:cNvSpPr/>
          <p:nvPr/>
        </p:nvSpPr>
        <p:spPr>
          <a:xfrm>
            <a:off x="0" y="1331726"/>
            <a:ext cx="12192000" cy="5524952"/>
          </a:xfrm>
          <a:custGeom>
            <a:avLst/>
            <a:gdLst>
              <a:gd name="connsiteX0" fmla="*/ 0 w 12192000"/>
              <a:gd name="connsiteY0" fmla="*/ 5558819 h 5558819"/>
              <a:gd name="connsiteX1" fmla="*/ 0 w 12192000"/>
              <a:gd name="connsiteY1" fmla="*/ 0 h 5558819"/>
              <a:gd name="connsiteX2" fmla="*/ 12192000 w 12192000"/>
              <a:gd name="connsiteY2" fmla="*/ 5558819 h 5558819"/>
              <a:gd name="connsiteX3" fmla="*/ 0 w 12192000"/>
              <a:gd name="connsiteY3" fmla="*/ 5558819 h 5558819"/>
              <a:gd name="connsiteX0" fmla="*/ 0 w 12192000"/>
              <a:gd name="connsiteY0" fmla="*/ 5524952 h 5524952"/>
              <a:gd name="connsiteX1" fmla="*/ 12192000 w 12192000"/>
              <a:gd name="connsiteY1" fmla="*/ 0 h 5524952"/>
              <a:gd name="connsiteX2" fmla="*/ 12192000 w 12192000"/>
              <a:gd name="connsiteY2" fmla="*/ 5524952 h 5524952"/>
              <a:gd name="connsiteX3" fmla="*/ 0 w 12192000"/>
              <a:gd name="connsiteY3" fmla="*/ 5524952 h 55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24952">
                <a:moveTo>
                  <a:pt x="0" y="5524952"/>
                </a:moveTo>
                <a:lnTo>
                  <a:pt x="12192000" y="0"/>
                </a:lnTo>
                <a:lnTo>
                  <a:pt x="12192000" y="5524952"/>
                </a:lnTo>
                <a:lnTo>
                  <a:pt x="0" y="55249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081E71-E6A0-42AE-A753-18F19E3974BB}"/>
              </a:ext>
            </a:extLst>
          </p:cNvPr>
          <p:cNvGrpSpPr/>
          <p:nvPr/>
        </p:nvGrpSpPr>
        <p:grpSpPr>
          <a:xfrm>
            <a:off x="60799" y="2402664"/>
            <a:ext cx="12070402" cy="4714209"/>
            <a:chOff x="60799" y="2159689"/>
            <a:chExt cx="12070402" cy="4714209"/>
          </a:xfrm>
          <a:effectLst>
            <a:outerShdw blurRad="50800" dir="7800000" sx="11000" sy="11000" algn="ctr" rotWithShape="0">
              <a:srgbClr val="000000">
                <a:alpha val="44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095D5F-3342-465F-B0C7-0469896F77FA}"/>
                </a:ext>
              </a:extLst>
            </p:cNvPr>
            <p:cNvGrpSpPr/>
            <p:nvPr/>
          </p:nvGrpSpPr>
          <p:grpSpPr>
            <a:xfrm>
              <a:off x="63930" y="2159689"/>
              <a:ext cx="1971103" cy="3123512"/>
              <a:chOff x="233265" y="2159688"/>
              <a:chExt cx="2190834" cy="347170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7C53908-B028-4C60-8F7B-691928494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4" cy="3146307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3C7E30-76A4-480A-89D9-8709308BEF84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F900CE-B6D1-463E-A726-E9A4C198962F}"/>
                </a:ext>
              </a:extLst>
            </p:cNvPr>
            <p:cNvSpPr/>
            <p:nvPr/>
          </p:nvSpPr>
          <p:spPr>
            <a:xfrm>
              <a:off x="88131" y="4580740"/>
              <a:ext cx="197110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Cammie Scott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C718F-81F7-485E-8270-BBF3518A895E}"/>
                </a:ext>
              </a:extLst>
            </p:cNvPr>
            <p:cNvSpPr/>
            <p:nvPr/>
          </p:nvSpPr>
          <p:spPr>
            <a:xfrm>
              <a:off x="60799" y="4842573"/>
              <a:ext cx="1962427" cy="20313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President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E3890D-9949-4DF3-8A5E-6EBFD39E3B88}"/>
                </a:ext>
              </a:extLst>
            </p:cNvPr>
            <p:cNvGrpSpPr/>
            <p:nvPr/>
          </p:nvGrpSpPr>
          <p:grpSpPr>
            <a:xfrm>
              <a:off x="4079328" y="2159689"/>
              <a:ext cx="1971103" cy="3123512"/>
              <a:chOff x="233265" y="2159688"/>
              <a:chExt cx="2190834" cy="347170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A5572A1-CA47-4BE7-828F-54EBF7964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DADC646-D2A8-4A56-8CD3-0765719838A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5678CB-6055-41D8-A1E5-3EF393A1FEF1}"/>
                </a:ext>
              </a:extLst>
            </p:cNvPr>
            <p:cNvGrpSpPr/>
            <p:nvPr/>
          </p:nvGrpSpPr>
          <p:grpSpPr>
            <a:xfrm>
              <a:off x="2084025" y="2159689"/>
              <a:ext cx="1971103" cy="3123512"/>
              <a:chOff x="233265" y="2159688"/>
              <a:chExt cx="2190834" cy="347170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A24629D-1FBB-4031-821B-374E33B8D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D797AD7-5355-4918-AAA0-B41E21FEE9C8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52BBEA5-A314-4E6E-8F51-91EE3AFB2924}"/>
                </a:ext>
              </a:extLst>
            </p:cNvPr>
            <p:cNvGrpSpPr/>
            <p:nvPr/>
          </p:nvGrpSpPr>
          <p:grpSpPr>
            <a:xfrm>
              <a:off x="6104058" y="2159689"/>
              <a:ext cx="1971103" cy="3123512"/>
              <a:chOff x="233265" y="2159688"/>
              <a:chExt cx="2190834" cy="347170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1E4E29C-5605-4F5F-B052-EB29389C4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859FDC-BB09-4EBB-A586-FAE23C7A83B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E56D075-8793-40CD-85F6-680EA6CDFAF0}"/>
                </a:ext>
              </a:extLst>
            </p:cNvPr>
            <p:cNvGrpSpPr/>
            <p:nvPr/>
          </p:nvGrpSpPr>
          <p:grpSpPr>
            <a:xfrm>
              <a:off x="8131626" y="2159689"/>
              <a:ext cx="1971103" cy="3123512"/>
              <a:chOff x="233265" y="2159688"/>
              <a:chExt cx="2190834" cy="347170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E788E9F-8560-4931-993D-5D66DF165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7FCE45D-5BF3-45EA-9A28-C92BB63816E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90A25B-0F99-4B05-A639-84F106F7E101}"/>
                </a:ext>
              </a:extLst>
            </p:cNvPr>
            <p:cNvGrpSpPr/>
            <p:nvPr/>
          </p:nvGrpSpPr>
          <p:grpSpPr>
            <a:xfrm>
              <a:off x="10160098" y="2159689"/>
              <a:ext cx="1971103" cy="3123512"/>
              <a:chOff x="233265" y="2159688"/>
              <a:chExt cx="2190834" cy="34717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462964E-C780-4A83-AFB5-A4BA52994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21F6A4D-3DF0-45D8-B8F1-87ED607A990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80E6CB-5E28-499D-B60B-DBC00E2BBDB8}"/>
                </a:ext>
              </a:extLst>
            </p:cNvPr>
            <p:cNvSpPr/>
            <p:nvPr/>
          </p:nvSpPr>
          <p:spPr>
            <a:xfrm>
              <a:off x="2083433" y="4596058"/>
              <a:ext cx="19716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Tom Michel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F0FE8C-7268-423E-95C5-06168CB7EFAC}"/>
                </a:ext>
              </a:extLst>
            </p:cNvPr>
            <p:cNvSpPr/>
            <p:nvPr/>
          </p:nvSpPr>
          <p:spPr>
            <a:xfrm>
              <a:off x="2098963" y="4837401"/>
              <a:ext cx="1928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President Elect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8122E8-3658-4B47-87E5-D65DF1EF4E82}"/>
                </a:ext>
              </a:extLst>
            </p:cNvPr>
            <p:cNvSpPr/>
            <p:nvPr/>
          </p:nvSpPr>
          <p:spPr>
            <a:xfrm>
              <a:off x="4104120" y="4570298"/>
              <a:ext cx="19391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Lawrence </a:t>
              </a:r>
              <a:r>
                <a:rPr kumimoji="0" lang="en-IN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Holzberg</a:t>
              </a: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DA4D92-2A91-42EC-897F-E4702A602C58}"/>
                </a:ext>
              </a:extLst>
            </p:cNvPr>
            <p:cNvSpPr/>
            <p:nvPr/>
          </p:nvSpPr>
          <p:spPr>
            <a:xfrm>
              <a:off x="4079328" y="4847735"/>
              <a:ext cx="19639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Secretary</a:t>
              </a:r>
              <a:endParaRPr kumimoji="0" lang="en-IN" sz="1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412C67-7EF8-4B2B-99B5-F5CD448EF1D9}"/>
                </a:ext>
              </a:extLst>
            </p:cNvPr>
            <p:cNvSpPr/>
            <p:nvPr/>
          </p:nvSpPr>
          <p:spPr>
            <a:xfrm>
              <a:off x="6096000" y="4606723"/>
              <a:ext cx="1974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Brock Jolly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21DFD4-13E1-449B-A870-63B1088925D8}"/>
                </a:ext>
              </a:extLst>
            </p:cNvPr>
            <p:cNvSpPr/>
            <p:nvPr/>
          </p:nvSpPr>
          <p:spPr>
            <a:xfrm>
              <a:off x="6104057" y="4865413"/>
              <a:ext cx="19667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Treasurer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21C84F-189A-4782-B946-7D35B6262AA5}"/>
                </a:ext>
              </a:extLst>
            </p:cNvPr>
            <p:cNvSpPr/>
            <p:nvPr/>
          </p:nvSpPr>
          <p:spPr>
            <a:xfrm>
              <a:off x="8116398" y="4617451"/>
              <a:ext cx="1991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Jill Judd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514E5A-F4DF-47B9-A951-9AE8C08F4C9B}"/>
                </a:ext>
              </a:extLst>
            </p:cNvPr>
            <p:cNvSpPr/>
            <p:nvPr/>
          </p:nvSpPr>
          <p:spPr>
            <a:xfrm>
              <a:off x="8111152" y="4871267"/>
              <a:ext cx="1991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Past President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946E80-80D5-4F33-9540-4445D1C2DCA1}"/>
                </a:ext>
              </a:extLst>
            </p:cNvPr>
            <p:cNvSpPr/>
            <p:nvPr/>
          </p:nvSpPr>
          <p:spPr>
            <a:xfrm>
              <a:off x="10164441" y="4616078"/>
              <a:ext cx="19394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Kevin Mayeux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C9C7AA-A53C-452D-BA6B-BAD662CE5375}"/>
                </a:ext>
              </a:extLst>
            </p:cNvPr>
            <p:cNvSpPr/>
            <p:nvPr/>
          </p:nvSpPr>
          <p:spPr>
            <a:xfrm>
              <a:off x="10164441" y="4923190"/>
              <a:ext cx="1939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CHIEF EXECUTIVE OFFICER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6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2333-A6B8-4CE9-8017-707C619B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7B9A2-47FF-4C41-90BD-A920D792E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 Week! Perspectives from Jill</a:t>
            </a:r>
          </a:p>
          <a:p>
            <a:r>
              <a:rPr lang="en-US" dirty="0"/>
              <a:t>CEO Update</a:t>
            </a:r>
          </a:p>
          <a:p>
            <a:r>
              <a:rPr lang="en-US" dirty="0"/>
              <a:t>New Resources &amp; Ways to Get Involved</a:t>
            </a:r>
          </a:p>
          <a:p>
            <a:r>
              <a:rPr lang="en-US" dirty="0"/>
              <a:t> On-demand versions &amp; registration located at: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members.naifa.org/townhall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0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nsecalliance-logo-2">
            <a:extLst>
              <a:ext uri="{FF2B5EF4-FFF2-40B4-BE49-F238E27FC236}">
                <a16:creationId xmlns:a16="http://schemas.microsoft.com/office/drawing/2014/main" id="{B3BD6D4A-2464-430A-A0F2-D9AF8ECBBD4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70581"/>
            <a:ext cx="4937636" cy="19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DA987-4949-47BE-8D6D-D11189C1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57" y="4420120"/>
            <a:ext cx="2070831" cy="1132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8B8311-8EFA-4EF0-93C3-A0F51F216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4420120"/>
            <a:ext cx="2568612" cy="1139304"/>
          </a:xfrm>
          <a:prstGeom prst="rect">
            <a:avLst/>
          </a:prstGeom>
        </p:spPr>
      </p:pic>
      <p:pic>
        <p:nvPicPr>
          <p:cNvPr id="2058" name="Picture 10" descr="New NAIFA">
            <a:extLst>
              <a:ext uri="{FF2B5EF4-FFF2-40B4-BE49-F238E27FC236}">
                <a16:creationId xmlns:a16="http://schemas.microsoft.com/office/drawing/2014/main" id="{911ECA2F-0FF0-40DB-84F9-98E0AF13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3" y="4113091"/>
            <a:ext cx="2070832" cy="15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B1E67F-D5B6-4A0A-909D-AE578525935C}"/>
              </a:ext>
            </a:extLst>
          </p:cNvPr>
          <p:cNvCxnSpPr/>
          <p:nvPr/>
        </p:nvCxnSpPr>
        <p:spPr>
          <a:xfrm>
            <a:off x="1716213" y="3991423"/>
            <a:ext cx="8304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8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CEO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Kevin Mayeux, CAE</a:t>
            </a:r>
          </a:p>
          <a:p>
            <a:pPr algn="l"/>
            <a:r>
              <a:rPr lang="en-US" sz="2000"/>
              <a:t>NAIFA CEO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0141F4-086A-4D62-B365-D3F8ADCF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87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0069-2949-4481-BDBC-769C9FA9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F8CF-9F72-425B-BA66-4C52B422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/>
          </a:bodyPr>
          <a:lstStyle/>
          <a:p>
            <a:r>
              <a:rPr lang="en-US" dirty="0"/>
              <a:t>NAIFA is on FEMA NBEOC</a:t>
            </a:r>
          </a:p>
          <a:p>
            <a:r>
              <a:rPr lang="en-US" dirty="0"/>
              <a:t>NAIFA is here for Federal &amp; State Legislators </a:t>
            </a:r>
          </a:p>
          <a:p>
            <a:r>
              <a:rPr lang="en-US" dirty="0"/>
              <a:t>We are open for business</a:t>
            </a:r>
          </a:p>
          <a:p>
            <a:r>
              <a:rPr lang="en-US" dirty="0"/>
              <a:t>Recommendations for NAIFA events</a:t>
            </a:r>
          </a:p>
          <a:p>
            <a:r>
              <a:rPr lang="en-US" dirty="0"/>
              <a:t>NAIFA Live: Virtual for Q2 </a:t>
            </a:r>
          </a:p>
          <a:p>
            <a:r>
              <a:rPr lang="en-US" dirty="0"/>
              <a:t>Congressional Conference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3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84467F-48EA-4D71-AF47-91079404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COVID-19 Resouces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4E9E50-D718-4FDF-B8F0-81C2AFE6D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Suzanne Carawan, MPH, MBA</a:t>
            </a:r>
            <a:br>
              <a:rPr lang="en-US" sz="2000"/>
            </a:br>
            <a:r>
              <a:rPr lang="en-US" sz="2000"/>
              <a:t>NAIFA VP Marketing &amp; Communications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2612DA2-257B-4C7D-AA41-A79A00B64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b="279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539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/>
              <a:t>Introduction to Today’s Spotlight Speaker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Jill Judd, LUTCF, FSS</a:t>
            </a:r>
            <a:br>
              <a:rPr lang="en-US" sz="2000" dirty="0"/>
            </a:br>
            <a:r>
              <a:rPr lang="en-US" sz="2000" dirty="0"/>
              <a:t>Immediate Past President</a:t>
            </a:r>
            <a:endParaRPr lang="en-US" sz="2000" b="0" dirty="0"/>
          </a:p>
          <a:p>
            <a:pPr algn="l"/>
            <a:endParaRPr lang="en-US" sz="20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3E3BF78-CA72-4B9A-80DF-3EECC5A6E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225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40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8EA2A77BB3948B6C5C33DB6110AD4" ma:contentTypeVersion="13" ma:contentTypeDescription="Create a new document." ma:contentTypeScope="" ma:versionID="911ab6b554b1f6d917b0595007bddf76">
  <xsd:schema xmlns:xsd="http://www.w3.org/2001/XMLSchema" xmlns:xs="http://www.w3.org/2001/XMLSchema" xmlns:p="http://schemas.microsoft.com/office/2006/metadata/properties" xmlns:ns3="ab3c3f5c-7861-45f3-a572-b8ce52d1978a" xmlns:ns4="018c5b2b-1b3b-4f6a-8019-4c1838f688ca" targetNamespace="http://schemas.microsoft.com/office/2006/metadata/properties" ma:root="true" ma:fieldsID="a7eea648f4ca0ea1002000ffc19b990a" ns3:_="" ns4:_="">
    <xsd:import namespace="ab3c3f5c-7861-45f3-a572-b8ce52d1978a"/>
    <xsd:import namespace="018c5b2b-1b3b-4f6a-8019-4c1838f688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c3f5c-7861-45f3-a572-b8ce52d19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c5b2b-1b3b-4f6a-8019-4c1838f68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6240E-25E0-4830-974B-81A6FDE64A4C}">
  <ds:schemaRefs>
    <ds:schemaRef ds:uri="http://schemas.microsoft.com/office/2006/documentManagement/types"/>
    <ds:schemaRef ds:uri="http://schemas.microsoft.com/office/infopath/2007/PartnerControls"/>
    <ds:schemaRef ds:uri="018c5b2b-1b3b-4f6a-8019-4c1838f688ca"/>
    <ds:schemaRef ds:uri="http://purl.org/dc/elements/1.1/"/>
    <ds:schemaRef ds:uri="http://schemas.microsoft.com/office/2006/metadata/properties"/>
    <ds:schemaRef ds:uri="ab3c3f5c-7861-45f3-a572-b8ce52d1978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044A25-E1AA-439B-A584-3C1DCC04E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c3f5c-7861-45f3-a572-b8ce52d1978a"/>
    <ds:schemaRef ds:uri="018c5b2b-1b3b-4f6a-8019-4c1838f68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AC2572-25BC-41BE-8B08-57B59DE3A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169</Words>
  <Application>Microsoft Office PowerPoint</Application>
  <PresentationFormat>Widescreen</PresentationFormat>
  <Paragraphs>49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Custom Design</vt:lpstr>
      <vt:lpstr>1_Custom Design</vt:lpstr>
      <vt:lpstr>Town Hall </vt:lpstr>
      <vt:lpstr>Today’s Host</vt:lpstr>
      <vt:lpstr>PowerPoint Presentation</vt:lpstr>
      <vt:lpstr>Today’s Agenda:</vt:lpstr>
      <vt:lpstr>PowerPoint Presentation</vt:lpstr>
      <vt:lpstr>CEO Update</vt:lpstr>
      <vt:lpstr>CEO Update</vt:lpstr>
      <vt:lpstr>COVID-19 Resouces</vt:lpstr>
      <vt:lpstr>Introduction to Today’s Spotlight Speaker</vt:lpstr>
      <vt:lpstr>Ryan Pinney, LACP</vt:lpstr>
      <vt:lpstr>A Look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</dc:title>
  <dc:creator>Suzanne Carawan</dc:creator>
  <cp:lastModifiedBy>Suzanne Carawan</cp:lastModifiedBy>
  <cp:revision>7</cp:revision>
  <dcterms:created xsi:type="dcterms:W3CDTF">2020-03-27T14:14:34Z</dcterms:created>
  <dcterms:modified xsi:type="dcterms:W3CDTF">2020-03-27T14:58:22Z</dcterms:modified>
</cp:coreProperties>
</file>