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8" r:id="rId5"/>
    <p:sldMasterId id="2147483686" r:id="rId6"/>
  </p:sldMasterIdLst>
  <p:notesMasterIdLst>
    <p:notesMasterId r:id="rId15"/>
  </p:notesMasterIdLst>
  <p:sldIdLst>
    <p:sldId id="1148" r:id="rId7"/>
    <p:sldId id="1485" r:id="rId8"/>
    <p:sldId id="1497" r:id="rId9"/>
    <p:sldId id="1484" r:id="rId10"/>
    <p:sldId id="1486" r:id="rId11"/>
    <p:sldId id="1487" r:id="rId12"/>
    <p:sldId id="1496" r:id="rId13"/>
    <p:sldId id="149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016E99"/>
    <a:srgbClr val="00AEEF"/>
    <a:srgbClr val="0189C1"/>
    <a:srgbClr val="D5E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126" autoAdjust="0"/>
  </p:normalViewPr>
  <p:slideViewPr>
    <p:cSldViewPr snapToGrid="0">
      <p:cViewPr varScale="1">
        <p:scale>
          <a:sx n="33" d="100"/>
          <a:sy n="33" d="100"/>
        </p:scale>
        <p:origin x="60" y="7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490B-DCBF-48CE-8989-793158718698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2FCA-8C7B-429B-ACA8-0734FEAA2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2FCA-8C7B-429B-ACA8-0734FEAA2A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60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AEEF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63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9919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672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4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838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595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33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3582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3850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519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335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24-03-2020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116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5F05-3E94-485D-9A55-6054E765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8BDA-76FC-43FF-B087-D7D8C1E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9178-098C-4BA2-B5B6-5779E67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9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8218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63040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82388"/>
            <a:ext cx="3932237" cy="3086599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ECAED-8ABA-405E-BAF6-E9EC0BFFF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09AAC-628A-46D8-AFE1-CB4342BBB42D}" type="datetime1">
              <a:rPr lang="en-US" smtClean="0"/>
              <a:t>3/24/2020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6E4D0-19CB-4FC7-AA9C-EB6F78C8D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9009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9A14E-5BB7-452F-AA97-00B5BDAB5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8D52-E7ED-4CB1-A330-040CBAEC79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338E14-09A9-417F-81D1-EFEFD7FDC86F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5E7469-0CFB-4118-9ED4-588F045DAA8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13" y="-119034"/>
            <a:ext cx="1758290" cy="131871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88B0785-9485-4F03-9280-0424E354ECA4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gradFill>
            <a:gsLst>
              <a:gs pos="6000">
                <a:srgbClr val="002060"/>
              </a:gs>
              <a:gs pos="67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BA34F29-8975-42B3-8F1E-7061AAEA138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196" y="489141"/>
            <a:ext cx="4215992" cy="26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EA57D6-97AF-45E5-8E22-454E44127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C7A30-D9D3-4210-BF10-B21D5EAD2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172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embers.naifa.org/townhal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95D1B-C94E-4E60-AFE0-78BDED43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/>
          <a:lstStyle/>
          <a:p>
            <a:r>
              <a:rPr lang="en-US" dirty="0"/>
              <a:t>Town Hall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9EF19-D8DC-4CB6-B334-4F244819EF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March 26, 2020</a:t>
            </a:r>
          </a:p>
        </p:txBody>
      </p:sp>
    </p:spTree>
    <p:extLst>
      <p:ext uri="{BB962C8B-B14F-4D97-AF65-F5344CB8AC3E}">
        <p14:creationId xmlns:p14="http://schemas.microsoft.com/office/powerpoint/2010/main" val="406144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Today’s Host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EBEB32-2B3F-4A9C-901E-7D24FB996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 dirty="0"/>
              <a:t>Tom Michel, LACP</a:t>
            </a:r>
            <a:br>
              <a:rPr lang="en-US" sz="2000" dirty="0"/>
            </a:br>
            <a:r>
              <a:rPr lang="en-US" sz="2000" dirty="0"/>
              <a:t>NAIFA President-Elect</a:t>
            </a:r>
            <a:endParaRPr lang="en-US" sz="2000" b="0" dirty="0"/>
          </a:p>
          <a:p>
            <a:pPr algn="l"/>
            <a:endParaRPr lang="en-US" sz="200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27077C8C-BE84-4F1B-8706-DD396DC405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7549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09337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922333-A6B8-4CE9-8017-707C619B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Agenda: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907B9A2-47FF-4C41-90BD-A920D792E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Thoughts from Tom</a:t>
            </a:r>
          </a:p>
          <a:p>
            <a:r>
              <a:rPr lang="en-US" dirty="0"/>
              <a:t>CEO Update</a:t>
            </a:r>
          </a:p>
          <a:p>
            <a:r>
              <a:rPr lang="en-US" dirty="0"/>
              <a:t>New Resources &amp; Ways to Get Involved</a:t>
            </a:r>
          </a:p>
          <a:p>
            <a:r>
              <a:rPr lang="en-US" dirty="0"/>
              <a:t> On-demand versions &amp; registration located at:</a:t>
            </a:r>
          </a:p>
          <a:p>
            <a:pPr marL="0" indent="0">
              <a:buNone/>
            </a:pPr>
            <a:r>
              <a:rPr lang="en-US" dirty="0">
                <a:hlinkClick r:id="rId2" action="ppaction://hlinkfile"/>
              </a:rPr>
              <a:t>members.naifa.org/townhall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0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/>
              <a:t>CEO Update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EBEB32-2B3F-4A9C-901E-7D24FB996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/>
              <a:t>Kevin Mayeux, CAE</a:t>
            </a:r>
          </a:p>
          <a:p>
            <a:pPr algn="l"/>
            <a:r>
              <a:rPr lang="en-US" sz="2000"/>
              <a:t>NAIFA CEO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5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430141F4-086A-4D62-B365-D3F8ADCFBE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6086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308718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60069-2949-4481-BDBC-769C9FA9E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CEO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0F8CF-9F72-425B-BA66-4C52B4228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1695"/>
            <a:ext cx="10515600" cy="32252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NAIFA is on FEMA NBEOC</a:t>
            </a:r>
          </a:p>
          <a:p>
            <a:r>
              <a:rPr lang="en-US" dirty="0"/>
              <a:t>NAIFA is here for Federal &amp; State Legislators ** Press Release today</a:t>
            </a:r>
          </a:p>
          <a:p>
            <a:r>
              <a:rPr lang="en-US" dirty="0"/>
              <a:t>We are open for business</a:t>
            </a:r>
          </a:p>
          <a:p>
            <a:r>
              <a:rPr lang="en-US" dirty="0"/>
              <a:t>Recommendations for NAIFA events</a:t>
            </a:r>
          </a:p>
          <a:p>
            <a:r>
              <a:rPr lang="en-US" dirty="0"/>
              <a:t>NAIFA Live: Virtual for Q2 </a:t>
            </a:r>
          </a:p>
          <a:p>
            <a:r>
              <a:rPr lang="en-US" dirty="0"/>
              <a:t>Congressional Conference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3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F84467F-48EA-4D71-AF47-910794048F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/>
              <a:t>COVID-19 Resouces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4E9E50-D718-4FDF-B8F0-81C2AFE6D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/>
              <a:t>Suzanne Carawan, MPH, MBA</a:t>
            </a:r>
            <a:br>
              <a:rPr lang="en-US" sz="2000"/>
            </a:br>
            <a:r>
              <a:rPr lang="en-US" sz="2000"/>
              <a:t>NAIFA VP Marketing &amp; Communications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02612DA2-257B-4C7D-AA41-A79A00B640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35" b="27934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35390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4700" dirty="0"/>
              <a:t>Introduction to Today’s Spotlight Speakers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EBEB32-2B3F-4A9C-901E-7D24FB996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 dirty="0"/>
              <a:t>Tom Michel, LACP</a:t>
            </a:r>
            <a:br>
              <a:rPr lang="en-US" sz="2000" dirty="0"/>
            </a:br>
            <a:r>
              <a:rPr lang="en-US" sz="2000" dirty="0"/>
              <a:t>President-Elect</a:t>
            </a:r>
            <a:endParaRPr lang="en-US" sz="2000" b="0" dirty="0"/>
          </a:p>
          <a:p>
            <a:pPr algn="l"/>
            <a:endParaRPr lang="en-US" sz="200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93DA003F-F275-4EEC-873D-746EA0BD55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2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454016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F84467F-48EA-4D71-AF47-910794048F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281" y="5083296"/>
            <a:ext cx="6455833" cy="1497998"/>
          </a:xfrm>
        </p:spPr>
        <p:txBody>
          <a:bodyPr anchor="t">
            <a:normAutofit/>
          </a:bodyPr>
          <a:lstStyle/>
          <a:p>
            <a:pPr algn="l"/>
            <a:r>
              <a:rPr lang="en-US" sz="4800" dirty="0"/>
              <a:t>John D. Richardson,</a:t>
            </a:r>
            <a:br>
              <a:rPr lang="en-US" sz="4800" dirty="0"/>
            </a:br>
            <a:r>
              <a:rPr lang="en-US" sz="4800" dirty="0"/>
              <a:t>RICP, LACP</a:t>
            </a:r>
          </a:p>
        </p:txBody>
      </p:sp>
      <p:sp>
        <p:nvSpPr>
          <p:cNvPr id="69" name="Freeform: Shape 40">
            <a:extLst>
              <a:ext uri="{FF2B5EF4-FFF2-40B4-BE49-F238E27FC236}">
                <a16:creationId xmlns:a16="http://schemas.microsoft.com/office/drawing/2014/main" id="{E26B9EF5-5D92-4AC7-BC55-FC5C4C98E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199" y="548"/>
            <a:ext cx="4349752" cy="3142889"/>
          </a:xfrm>
          <a:custGeom>
            <a:avLst/>
            <a:gdLst>
              <a:gd name="connsiteX0" fmla="*/ 229420 w 4349752"/>
              <a:gd name="connsiteY0" fmla="*/ 0 h 3142889"/>
              <a:gd name="connsiteX1" fmla="*/ 4120333 w 4349752"/>
              <a:gd name="connsiteY1" fmla="*/ 0 h 3142889"/>
              <a:gd name="connsiteX2" fmla="*/ 4178840 w 4349752"/>
              <a:gd name="connsiteY2" fmla="*/ 121453 h 3142889"/>
              <a:gd name="connsiteX3" fmla="*/ 4349752 w 4349752"/>
              <a:gd name="connsiteY3" fmla="*/ 968013 h 3142889"/>
              <a:gd name="connsiteX4" fmla="*/ 2174876 w 4349752"/>
              <a:gd name="connsiteY4" fmla="*/ 3142889 h 3142889"/>
              <a:gd name="connsiteX5" fmla="*/ 0 w 4349752"/>
              <a:gd name="connsiteY5" fmla="*/ 968013 h 3142889"/>
              <a:gd name="connsiteX6" fmla="*/ 170913 w 4349752"/>
              <a:gd name="connsiteY6" fmla="*/ 121453 h 3142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49752" h="3142889">
                <a:moveTo>
                  <a:pt x="229420" y="0"/>
                </a:moveTo>
                <a:lnTo>
                  <a:pt x="4120333" y="0"/>
                </a:lnTo>
                <a:lnTo>
                  <a:pt x="4178840" y="121453"/>
                </a:lnTo>
                <a:cubicBezTo>
                  <a:pt x="4288894" y="381652"/>
                  <a:pt x="4349752" y="667725"/>
                  <a:pt x="4349752" y="968013"/>
                </a:cubicBezTo>
                <a:cubicBezTo>
                  <a:pt x="4349752" y="2169164"/>
                  <a:pt x="3376027" y="3142889"/>
                  <a:pt x="2174876" y="3142889"/>
                </a:cubicBezTo>
                <a:cubicBezTo>
                  <a:pt x="973725" y="3142889"/>
                  <a:pt x="0" y="2169164"/>
                  <a:pt x="0" y="968013"/>
                </a:cubicBezTo>
                <a:cubicBezTo>
                  <a:pt x="0" y="667725"/>
                  <a:pt x="60858" y="381652"/>
                  <a:pt x="170913" y="12145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Freeform: Shape 42">
            <a:extLst>
              <a:ext uri="{FF2B5EF4-FFF2-40B4-BE49-F238E27FC236}">
                <a16:creationId xmlns:a16="http://schemas.microsoft.com/office/drawing/2014/main" id="{F05C5575-0F07-43D0-AE78-81EAA8E67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3759" y="1421356"/>
            <a:ext cx="4538241" cy="5436644"/>
          </a:xfrm>
          <a:custGeom>
            <a:avLst/>
            <a:gdLst>
              <a:gd name="connsiteX0" fmla="*/ 3084645 w 4538241"/>
              <a:gd name="connsiteY0" fmla="*/ 0 h 5436644"/>
              <a:gd name="connsiteX1" fmla="*/ 4285328 w 4538241"/>
              <a:gd name="connsiteY1" fmla="*/ 242407 h 5436644"/>
              <a:gd name="connsiteX2" fmla="*/ 4538241 w 4538241"/>
              <a:gd name="connsiteY2" fmla="*/ 364242 h 5436644"/>
              <a:gd name="connsiteX3" fmla="*/ 4538241 w 4538241"/>
              <a:gd name="connsiteY3" fmla="*/ 5436644 h 5436644"/>
              <a:gd name="connsiteX4" fmla="*/ 1091428 w 4538241"/>
              <a:gd name="connsiteY4" fmla="*/ 5436644 h 5436644"/>
              <a:gd name="connsiteX5" fmla="*/ 903472 w 4538241"/>
              <a:gd name="connsiteY5" fmla="*/ 5265818 h 5436644"/>
              <a:gd name="connsiteX6" fmla="*/ 0 w 4538241"/>
              <a:gd name="connsiteY6" fmla="*/ 3084645 h 5436644"/>
              <a:gd name="connsiteX7" fmla="*/ 3084645 w 4538241"/>
              <a:gd name="connsiteY7" fmla="*/ 0 h 5436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38241" h="5436644">
                <a:moveTo>
                  <a:pt x="3084645" y="0"/>
                </a:moveTo>
                <a:cubicBezTo>
                  <a:pt x="3510546" y="0"/>
                  <a:pt x="3916286" y="86315"/>
                  <a:pt x="4285328" y="242407"/>
                </a:cubicBezTo>
                <a:lnTo>
                  <a:pt x="4538241" y="364242"/>
                </a:lnTo>
                <a:lnTo>
                  <a:pt x="4538241" y="5436644"/>
                </a:lnTo>
                <a:lnTo>
                  <a:pt x="1091428" y="5436644"/>
                </a:lnTo>
                <a:lnTo>
                  <a:pt x="903472" y="5265818"/>
                </a:lnTo>
                <a:cubicBezTo>
                  <a:pt x="345261" y="4707608"/>
                  <a:pt x="0" y="3936446"/>
                  <a:pt x="0" y="3084645"/>
                </a:cubicBezTo>
                <a:cubicBezTo>
                  <a:pt x="0" y="1381043"/>
                  <a:pt x="1381043" y="0"/>
                  <a:pt x="3084645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Picture 13" descr="A person wearing a suit and tie sitting on a bench&#10;&#10;Description automatically generated">
            <a:extLst>
              <a:ext uri="{FF2B5EF4-FFF2-40B4-BE49-F238E27FC236}">
                <a16:creationId xmlns:a16="http://schemas.microsoft.com/office/drawing/2014/main" id="{D4E8432E-41DC-41E4-AFCC-2A3B361CD8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28112"/>
          <a:stretch/>
        </p:blipFill>
        <p:spPr>
          <a:xfrm>
            <a:off x="3639395" y="10"/>
            <a:ext cx="4023360" cy="2980230"/>
          </a:xfrm>
          <a:custGeom>
            <a:avLst/>
            <a:gdLst/>
            <a:ahLst/>
            <a:cxnLst/>
            <a:rect l="l" t="t" r="r" b="b"/>
            <a:pathLst>
              <a:path w="4023360" h="2980240">
                <a:moveTo>
                  <a:pt x="248676" y="0"/>
                </a:moveTo>
                <a:lnTo>
                  <a:pt x="3774684" y="0"/>
                </a:lnTo>
                <a:lnTo>
                  <a:pt x="3780561" y="9674"/>
                </a:lnTo>
                <a:cubicBezTo>
                  <a:pt x="3935405" y="294716"/>
                  <a:pt x="4023360" y="621366"/>
                  <a:pt x="4023360" y="968560"/>
                </a:cubicBezTo>
                <a:cubicBezTo>
                  <a:pt x="4023360" y="2079580"/>
                  <a:pt x="3122700" y="2980240"/>
                  <a:pt x="2011680" y="2980240"/>
                </a:cubicBezTo>
                <a:cubicBezTo>
                  <a:pt x="900660" y="2980240"/>
                  <a:pt x="0" y="2079580"/>
                  <a:pt x="0" y="968560"/>
                </a:cubicBezTo>
                <a:cubicBezTo>
                  <a:pt x="0" y="621366"/>
                  <a:pt x="87955" y="294716"/>
                  <a:pt x="242799" y="9674"/>
                </a:cubicBezTo>
                <a:close/>
              </a:path>
            </a:pathLst>
          </a:custGeom>
        </p:spPr>
      </p:pic>
      <p:pic>
        <p:nvPicPr>
          <p:cNvPr id="12" name="Picture 11" descr="A person wearing a suit and tie smiling at the camera&#10;&#10;Description automatically generated">
            <a:extLst>
              <a:ext uri="{FF2B5EF4-FFF2-40B4-BE49-F238E27FC236}">
                <a16:creationId xmlns:a16="http://schemas.microsoft.com/office/drawing/2014/main" id="{673C8B82-3F1C-4499-AB81-3D5AD3C52E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9" r="5677"/>
          <a:stretch/>
        </p:blipFill>
        <p:spPr>
          <a:xfrm>
            <a:off x="7816897" y="1584494"/>
            <a:ext cx="4375105" cy="5273507"/>
          </a:xfrm>
          <a:custGeom>
            <a:avLst/>
            <a:gdLst/>
            <a:ahLst/>
            <a:cxnLst/>
            <a:rect l="l" t="t" r="r" b="b"/>
            <a:pathLst>
              <a:path w="4375105" h="5273507">
                <a:moveTo>
                  <a:pt x="2921508" y="0"/>
                </a:moveTo>
                <a:cubicBezTo>
                  <a:pt x="3425728" y="0"/>
                  <a:pt x="3900114" y="127735"/>
                  <a:pt x="4314072" y="352611"/>
                </a:cubicBezTo>
                <a:lnTo>
                  <a:pt x="4375105" y="389689"/>
                </a:lnTo>
                <a:lnTo>
                  <a:pt x="4375105" y="5273507"/>
                </a:lnTo>
                <a:lnTo>
                  <a:pt x="1193705" y="5273507"/>
                </a:lnTo>
                <a:lnTo>
                  <a:pt x="1063158" y="5175886"/>
                </a:lnTo>
                <a:cubicBezTo>
                  <a:pt x="413861" y="4640038"/>
                  <a:pt x="0" y="3829104"/>
                  <a:pt x="0" y="2921508"/>
                </a:cubicBezTo>
                <a:cubicBezTo>
                  <a:pt x="0" y="1308004"/>
                  <a:pt x="1308004" y="0"/>
                  <a:pt x="2921508" y="0"/>
                </a:cubicBezTo>
                <a:close/>
              </a:path>
            </a:pathLst>
          </a:custGeom>
        </p:spPr>
      </p:pic>
      <p:sp>
        <p:nvSpPr>
          <p:cNvPr id="66" name="Title 5">
            <a:extLst>
              <a:ext uri="{FF2B5EF4-FFF2-40B4-BE49-F238E27FC236}">
                <a16:creationId xmlns:a16="http://schemas.microsoft.com/office/drawing/2014/main" id="{25B3D6E6-0D11-4C1E-87F9-99161A57E263}"/>
              </a:ext>
            </a:extLst>
          </p:cNvPr>
          <p:cNvSpPr txBox="1">
            <a:spLocks/>
          </p:cNvSpPr>
          <p:nvPr/>
        </p:nvSpPr>
        <p:spPr>
          <a:xfrm>
            <a:off x="248281" y="3216883"/>
            <a:ext cx="6455833" cy="14979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/>
              <a:t>Ike S. Trotter, </a:t>
            </a:r>
            <a:br>
              <a:rPr lang="en-US" sz="4800" dirty="0"/>
            </a:br>
            <a:r>
              <a:rPr lang="en-US" sz="4800" dirty="0"/>
              <a:t>CLU RICP ChFC</a:t>
            </a:r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892401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E8EA2A77BB3948B6C5C33DB6110AD4" ma:contentTypeVersion="13" ma:contentTypeDescription="Create a new document." ma:contentTypeScope="" ma:versionID="911ab6b554b1f6d917b0595007bddf76">
  <xsd:schema xmlns:xsd="http://www.w3.org/2001/XMLSchema" xmlns:xs="http://www.w3.org/2001/XMLSchema" xmlns:p="http://schemas.microsoft.com/office/2006/metadata/properties" xmlns:ns3="ab3c3f5c-7861-45f3-a572-b8ce52d1978a" xmlns:ns4="018c5b2b-1b3b-4f6a-8019-4c1838f688ca" targetNamespace="http://schemas.microsoft.com/office/2006/metadata/properties" ma:root="true" ma:fieldsID="a7eea648f4ca0ea1002000ffc19b990a" ns3:_="" ns4:_="">
    <xsd:import namespace="ab3c3f5c-7861-45f3-a572-b8ce52d1978a"/>
    <xsd:import namespace="018c5b2b-1b3b-4f6a-8019-4c1838f688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c3f5c-7861-45f3-a572-b8ce52d197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8c5b2b-1b3b-4f6a-8019-4c1838f68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044A25-E1AA-439B-A584-3C1DCC04E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c3f5c-7861-45f3-a572-b8ce52d1978a"/>
    <ds:schemaRef ds:uri="018c5b2b-1b3b-4f6a-8019-4c1838f68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46240E-25E0-4830-974B-81A6FDE64A4C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ab3c3f5c-7861-45f3-a572-b8ce52d1978a"/>
    <ds:schemaRef ds:uri="http://purl.org/dc/terms/"/>
    <ds:schemaRef ds:uri="http://www.w3.org/XML/1998/namespace"/>
    <ds:schemaRef ds:uri="http://schemas.openxmlformats.org/package/2006/metadata/core-properties"/>
    <ds:schemaRef ds:uri="018c5b2b-1b3b-4f6a-8019-4c1838f688ca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3AC2572-25BC-41BE-8B08-57B59DE3A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114</Words>
  <Application>Microsoft Office PowerPoint</Application>
  <PresentationFormat>Widescreen</PresentationFormat>
  <Paragraphs>27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Custom Design</vt:lpstr>
      <vt:lpstr>1_Custom Design</vt:lpstr>
      <vt:lpstr>Town Hall </vt:lpstr>
      <vt:lpstr>Today’s Host</vt:lpstr>
      <vt:lpstr>Today’s Agenda:</vt:lpstr>
      <vt:lpstr>CEO Update</vt:lpstr>
      <vt:lpstr>CEO Update</vt:lpstr>
      <vt:lpstr>COVID-19 Resouces</vt:lpstr>
      <vt:lpstr>Introduction to Today’s Spotlight Speakers</vt:lpstr>
      <vt:lpstr>John D. Richardson, RICP, LACP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Hall </dc:title>
  <dc:creator>Suzanne Carawan</dc:creator>
  <cp:lastModifiedBy>Suzanne Carawan</cp:lastModifiedBy>
  <cp:revision>1</cp:revision>
  <dcterms:created xsi:type="dcterms:W3CDTF">2020-03-26T02:55:13Z</dcterms:created>
  <dcterms:modified xsi:type="dcterms:W3CDTF">2020-03-26T02:57:53Z</dcterms:modified>
</cp:coreProperties>
</file>