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22"/>
  </p:notesMasterIdLst>
  <p:sldIdLst>
    <p:sldId id="256" r:id="rId3"/>
    <p:sldId id="2144326566" r:id="rId4"/>
    <p:sldId id="2144326617" r:id="rId5"/>
    <p:sldId id="2144326614" r:id="rId6"/>
    <p:sldId id="2144326618" r:id="rId7"/>
    <p:sldId id="2144326596" r:id="rId8"/>
    <p:sldId id="2144326560" r:id="rId9"/>
    <p:sldId id="2144326602" r:id="rId10"/>
    <p:sldId id="2144326603" r:id="rId11"/>
    <p:sldId id="2144326610" r:id="rId12"/>
    <p:sldId id="2144326611" r:id="rId13"/>
    <p:sldId id="2144326606" r:id="rId14"/>
    <p:sldId id="2144326607" r:id="rId15"/>
    <p:sldId id="2144326599" r:id="rId16"/>
    <p:sldId id="2144326613" r:id="rId17"/>
    <p:sldId id="2144326594" r:id="rId18"/>
    <p:sldId id="2144326565" r:id="rId19"/>
    <p:sldId id="2144326616" r:id="rId20"/>
    <p:sldId id="21443265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00" d="100"/>
          <a:sy n="100" d="100"/>
        </p:scale>
        <p:origin x="72" y="336"/>
      </p:cViewPr>
      <p:guideLst>
        <p:guide orient="horz" pos="2160"/>
        <p:guide pos="3840"/>
      </p:guideLst>
    </p:cSldViewPr>
  </p:slideViewPr>
  <p:notesTextViewPr>
    <p:cViewPr>
      <p:scale>
        <a:sx n="1" d="1"/>
        <a:sy n="1" d="1"/>
      </p:scale>
      <p:origin x="0" y="0"/>
    </p:cViewPr>
  </p:notesTextViewPr>
  <p:sorterViewPr>
    <p:cViewPr>
      <p:scale>
        <a:sx n="100" d="100"/>
        <a:sy n="100" d="100"/>
      </p:scale>
      <p:origin x="0" y="-19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8D0FF-48A5-41A2-A584-BB05E67F943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9D7C325-0A6A-4B58-B417-4E66A5DF7151}">
      <dgm:prSet phldrT="[Text]" custT="1"/>
      <dgm:spPr>
        <a:ln w="38100"/>
      </dgm:spPr>
      <dgm:t>
        <a:bodyPr/>
        <a:lstStyle/>
        <a:p>
          <a:pPr>
            <a:buFont typeface="Arial" panose="020B0604020202020204" pitchFamily="34" charset="0"/>
            <a:buChar char="•"/>
          </a:pPr>
          <a:r>
            <a:rPr lang="en-US" sz="2000" b="1" dirty="0">
              <a:solidFill>
                <a:schemeClr val="tx1"/>
              </a:solidFill>
            </a:rPr>
            <a:t>Understand 4 Key Trends</a:t>
          </a:r>
          <a:endParaRPr lang="en-US" sz="2000" b="1" dirty="0"/>
        </a:p>
      </dgm:t>
    </dgm:pt>
    <dgm:pt modelId="{E6A9F16C-8F3D-424F-A487-995EC508A654}" type="parTrans" cxnId="{7DF1002F-764D-4F00-96D9-C0A661D13A6B}">
      <dgm:prSet/>
      <dgm:spPr/>
      <dgm:t>
        <a:bodyPr/>
        <a:lstStyle/>
        <a:p>
          <a:endParaRPr lang="en-US"/>
        </a:p>
      </dgm:t>
    </dgm:pt>
    <dgm:pt modelId="{426C3819-03E9-49A2-A415-CD02A60BD6E8}" type="sibTrans" cxnId="{7DF1002F-764D-4F00-96D9-C0A661D13A6B}">
      <dgm:prSet/>
      <dgm:spPr/>
      <dgm:t>
        <a:bodyPr/>
        <a:lstStyle/>
        <a:p>
          <a:endParaRPr lang="en-US"/>
        </a:p>
      </dgm:t>
    </dgm:pt>
    <dgm:pt modelId="{9E2E6B19-9DA1-4538-93DE-5E92891BF38D}">
      <dgm:prSet phldrT="[Text]" custT="1"/>
      <dgm:spPr>
        <a:solidFill>
          <a:srgbClr val="FFC000"/>
        </a:solidFill>
        <a:ln w="38100"/>
      </dgm:spPr>
      <dgm:t>
        <a:bodyPr/>
        <a:lstStyle/>
        <a:p>
          <a:pPr>
            <a:buFont typeface="Arial" panose="020B0604020202020204" pitchFamily="34" charset="0"/>
            <a:buChar char="•"/>
          </a:pPr>
          <a:r>
            <a:rPr lang="en-US" sz="2400" b="1" dirty="0">
              <a:solidFill>
                <a:schemeClr val="tx1"/>
              </a:solidFill>
            </a:rPr>
            <a:t>Build Virtual Teams</a:t>
          </a:r>
        </a:p>
      </dgm:t>
    </dgm:pt>
    <dgm:pt modelId="{8A35DD0C-ED0A-4F57-BB0F-B7B3D7C0D77A}" type="parTrans" cxnId="{3DC76D4A-7BB7-4B31-A841-289C19F0FD20}">
      <dgm:prSet/>
      <dgm:spPr/>
      <dgm:t>
        <a:bodyPr/>
        <a:lstStyle/>
        <a:p>
          <a:endParaRPr lang="en-US"/>
        </a:p>
      </dgm:t>
    </dgm:pt>
    <dgm:pt modelId="{1972BA36-16B8-46FD-8664-6B675795F25C}" type="sibTrans" cxnId="{3DC76D4A-7BB7-4B31-A841-289C19F0FD20}">
      <dgm:prSet/>
      <dgm:spPr/>
      <dgm:t>
        <a:bodyPr/>
        <a:lstStyle/>
        <a:p>
          <a:endParaRPr lang="en-US"/>
        </a:p>
      </dgm:t>
    </dgm:pt>
    <dgm:pt modelId="{EAD419B1-F27C-4148-B7BF-7424C6AA49E7}">
      <dgm:prSet phldrT="[Text]" custT="1"/>
      <dgm:spPr>
        <a:solidFill>
          <a:srgbClr val="FF0000"/>
        </a:solidFill>
        <a:ln w="38100"/>
      </dgm:spPr>
      <dgm:t>
        <a:bodyPr/>
        <a:lstStyle/>
        <a:p>
          <a:pPr>
            <a:buFont typeface="Arial" panose="020B0604020202020204" pitchFamily="34" charset="0"/>
            <a:buChar char="•"/>
          </a:pPr>
          <a:r>
            <a:rPr lang="en-US" sz="2400" b="1" dirty="0">
              <a:solidFill>
                <a:schemeClr val="tx1"/>
              </a:solidFill>
            </a:rPr>
            <a:t>Adapt Your Systems</a:t>
          </a:r>
          <a:endParaRPr lang="en-US" sz="2400" b="1" dirty="0"/>
        </a:p>
      </dgm:t>
    </dgm:pt>
    <dgm:pt modelId="{F7FF08A4-AA17-48D4-AFCB-D686B622DF68}" type="parTrans" cxnId="{5A9A84A8-2D4A-400F-B030-8F9DEAA1FF5A}">
      <dgm:prSet/>
      <dgm:spPr/>
      <dgm:t>
        <a:bodyPr/>
        <a:lstStyle/>
        <a:p>
          <a:endParaRPr lang="en-US"/>
        </a:p>
      </dgm:t>
    </dgm:pt>
    <dgm:pt modelId="{B23C5ED7-F8C2-40E6-99B0-A56C18973779}" type="sibTrans" cxnId="{5A9A84A8-2D4A-400F-B030-8F9DEAA1FF5A}">
      <dgm:prSet/>
      <dgm:spPr/>
      <dgm:t>
        <a:bodyPr/>
        <a:lstStyle/>
        <a:p>
          <a:endParaRPr lang="en-US"/>
        </a:p>
      </dgm:t>
    </dgm:pt>
    <dgm:pt modelId="{4308C4E1-7101-4729-99D5-B572C0B85980}">
      <dgm:prSet phldrT="[Text]" custT="1"/>
      <dgm:spPr>
        <a:solidFill>
          <a:srgbClr val="00B050"/>
        </a:solidFill>
        <a:ln w="38100"/>
      </dgm:spPr>
      <dgm:t>
        <a:bodyPr/>
        <a:lstStyle/>
        <a:p>
          <a:pPr>
            <a:buFont typeface="Arial" panose="020B0604020202020204" pitchFamily="34" charset="0"/>
            <a:buChar char="•"/>
          </a:pPr>
          <a:r>
            <a:rPr lang="en-US" sz="2000" b="1" dirty="0">
              <a:solidFill>
                <a:schemeClr val="tx1"/>
              </a:solidFill>
            </a:rPr>
            <a:t>Build Virtual Marketing</a:t>
          </a:r>
          <a:endParaRPr lang="en-US" sz="2000" b="1" dirty="0"/>
        </a:p>
      </dgm:t>
    </dgm:pt>
    <dgm:pt modelId="{FD43F0B3-E6CF-4EA3-81E0-3F34B823ADF0}" type="parTrans" cxnId="{72413AB2-15D4-484F-B115-76945D40E5A9}">
      <dgm:prSet/>
      <dgm:spPr/>
      <dgm:t>
        <a:bodyPr/>
        <a:lstStyle/>
        <a:p>
          <a:endParaRPr lang="en-US"/>
        </a:p>
      </dgm:t>
    </dgm:pt>
    <dgm:pt modelId="{A083F342-1916-4935-89BB-43AF23F5A239}" type="sibTrans" cxnId="{72413AB2-15D4-484F-B115-76945D40E5A9}">
      <dgm:prSet/>
      <dgm:spPr/>
      <dgm:t>
        <a:bodyPr/>
        <a:lstStyle/>
        <a:p>
          <a:endParaRPr lang="en-US"/>
        </a:p>
      </dgm:t>
    </dgm:pt>
    <dgm:pt modelId="{A9E794B7-0BDE-4E04-8CDC-C0A5B542906C}">
      <dgm:prSet phldrT="[Text]"/>
      <dgm:spPr>
        <a:solidFill>
          <a:srgbClr val="FFFF00"/>
        </a:solidFill>
        <a:ln w="38100"/>
      </dgm:spPr>
      <dgm:t>
        <a:bodyPr/>
        <a:lstStyle/>
        <a:p>
          <a:pPr>
            <a:buFont typeface="Arial" panose="020B0604020202020204" pitchFamily="34" charset="0"/>
            <a:buChar char="•"/>
          </a:pPr>
          <a:r>
            <a:rPr lang="en-US" b="1" dirty="0">
              <a:solidFill>
                <a:schemeClr val="tx1"/>
              </a:solidFill>
            </a:rPr>
            <a:t>Business Action Plan</a:t>
          </a:r>
        </a:p>
      </dgm:t>
    </dgm:pt>
    <dgm:pt modelId="{AE3003F4-B9A7-4772-A65D-0EE824DE9B98}" type="sibTrans" cxnId="{55422AF5-A153-4C69-8ED3-91CA3CFEBD05}">
      <dgm:prSet/>
      <dgm:spPr/>
      <dgm:t>
        <a:bodyPr/>
        <a:lstStyle/>
        <a:p>
          <a:endParaRPr lang="en-US"/>
        </a:p>
      </dgm:t>
    </dgm:pt>
    <dgm:pt modelId="{3EEA5072-3DE9-491A-ADE8-B13A246CA22A}" type="parTrans" cxnId="{55422AF5-A153-4C69-8ED3-91CA3CFEBD05}">
      <dgm:prSet/>
      <dgm:spPr/>
      <dgm:t>
        <a:bodyPr/>
        <a:lstStyle/>
        <a:p>
          <a:endParaRPr lang="en-US"/>
        </a:p>
      </dgm:t>
    </dgm:pt>
    <dgm:pt modelId="{793EB3F3-CA36-4A0F-BC6D-02FF218F5260}" type="pres">
      <dgm:prSet presAssocID="{7338D0FF-48A5-41A2-A584-BB05E67F943B}" presName="cycle" presStyleCnt="0">
        <dgm:presLayoutVars>
          <dgm:dir/>
          <dgm:resizeHandles val="exact"/>
        </dgm:presLayoutVars>
      </dgm:prSet>
      <dgm:spPr/>
    </dgm:pt>
    <dgm:pt modelId="{F982FD6D-B080-4F34-872C-878BA2BDCC49}" type="pres">
      <dgm:prSet presAssocID="{69D7C325-0A6A-4B58-B417-4E66A5DF7151}" presName="node" presStyleLbl="node1" presStyleIdx="0" presStyleCnt="5" custScaleX="106984" custScaleY="100202" custRadScaleRad="93188" custRadScaleInc="0">
        <dgm:presLayoutVars>
          <dgm:bulletEnabled val="1"/>
        </dgm:presLayoutVars>
      </dgm:prSet>
      <dgm:spPr/>
    </dgm:pt>
    <dgm:pt modelId="{885485C4-DCE6-49A6-993C-692871B64B39}" type="pres">
      <dgm:prSet presAssocID="{426C3819-03E9-49A2-A415-CD02A60BD6E8}" presName="sibTrans" presStyleLbl="sibTrans2D1" presStyleIdx="0" presStyleCnt="5" custScaleX="151863" custLinFactNeighborX="13523" custLinFactNeighborY="1612"/>
      <dgm:spPr/>
    </dgm:pt>
    <dgm:pt modelId="{2A5CCF94-CA2C-417D-BE63-E6EFAC4C730A}" type="pres">
      <dgm:prSet presAssocID="{426C3819-03E9-49A2-A415-CD02A60BD6E8}" presName="connectorText" presStyleLbl="sibTrans2D1" presStyleIdx="0" presStyleCnt="5"/>
      <dgm:spPr/>
    </dgm:pt>
    <dgm:pt modelId="{0DEF7D49-BAFD-45A9-938B-5816C0DE4036}" type="pres">
      <dgm:prSet presAssocID="{9E2E6B19-9DA1-4538-93DE-5E92891BF38D}" presName="node" presStyleLbl="node1" presStyleIdx="1" presStyleCnt="5" custScaleX="108022" custRadScaleRad="125976" custRadScaleInc="16863">
        <dgm:presLayoutVars>
          <dgm:bulletEnabled val="1"/>
        </dgm:presLayoutVars>
      </dgm:prSet>
      <dgm:spPr/>
    </dgm:pt>
    <dgm:pt modelId="{E0865F78-20AC-4367-ADED-FB47657C4402}" type="pres">
      <dgm:prSet presAssocID="{1972BA36-16B8-46FD-8664-6B675795F25C}" presName="sibTrans" presStyleLbl="sibTrans2D1" presStyleIdx="1" presStyleCnt="5" custScaleX="164037" custLinFactNeighborX="-1083" custLinFactNeighborY="11283"/>
      <dgm:spPr/>
    </dgm:pt>
    <dgm:pt modelId="{1C102B9B-70C6-4827-873C-ECE93D0D8E3A}" type="pres">
      <dgm:prSet presAssocID="{1972BA36-16B8-46FD-8664-6B675795F25C}" presName="connectorText" presStyleLbl="sibTrans2D1" presStyleIdx="1" presStyleCnt="5"/>
      <dgm:spPr/>
    </dgm:pt>
    <dgm:pt modelId="{06AD12C1-D4A8-49D1-B71F-1BF3EAB7162E}" type="pres">
      <dgm:prSet presAssocID="{EAD419B1-F27C-4148-B7BF-7424C6AA49E7}" presName="node" presStyleLbl="node1" presStyleIdx="2" presStyleCnt="5">
        <dgm:presLayoutVars>
          <dgm:bulletEnabled val="1"/>
        </dgm:presLayoutVars>
      </dgm:prSet>
      <dgm:spPr/>
    </dgm:pt>
    <dgm:pt modelId="{8D397FFC-81FE-424A-A41C-0C3F512EA7E3}" type="pres">
      <dgm:prSet presAssocID="{B23C5ED7-F8C2-40E6-99B0-A56C18973779}" presName="sibTrans" presStyleLbl="sibTrans2D1" presStyleIdx="2" presStyleCnt="5" custScaleX="163761"/>
      <dgm:spPr/>
    </dgm:pt>
    <dgm:pt modelId="{C3F34E10-509F-4EC8-89AA-9FB561A526FE}" type="pres">
      <dgm:prSet presAssocID="{B23C5ED7-F8C2-40E6-99B0-A56C18973779}" presName="connectorText" presStyleLbl="sibTrans2D1" presStyleIdx="2" presStyleCnt="5"/>
      <dgm:spPr/>
    </dgm:pt>
    <dgm:pt modelId="{CC24B9E5-5E32-403E-A1EB-1784187B1CC2}" type="pres">
      <dgm:prSet presAssocID="{4308C4E1-7101-4729-99D5-B572C0B85980}" presName="node" presStyleLbl="node1" presStyleIdx="3" presStyleCnt="5">
        <dgm:presLayoutVars>
          <dgm:bulletEnabled val="1"/>
        </dgm:presLayoutVars>
      </dgm:prSet>
      <dgm:spPr/>
    </dgm:pt>
    <dgm:pt modelId="{94118337-EBCA-464D-9499-EF4D5A5D5B2D}" type="pres">
      <dgm:prSet presAssocID="{A083F342-1916-4935-89BB-43AF23F5A239}" presName="sibTrans" presStyleLbl="sibTrans2D1" presStyleIdx="3" presStyleCnt="5" custScaleX="139998"/>
      <dgm:spPr/>
    </dgm:pt>
    <dgm:pt modelId="{39B53CD8-D492-4DFE-9B29-DBEA14E08332}" type="pres">
      <dgm:prSet presAssocID="{A083F342-1916-4935-89BB-43AF23F5A239}" presName="connectorText" presStyleLbl="sibTrans2D1" presStyleIdx="3" presStyleCnt="5"/>
      <dgm:spPr/>
    </dgm:pt>
    <dgm:pt modelId="{76858BF3-E024-4926-BA5E-C290F103C6DE}" type="pres">
      <dgm:prSet presAssocID="{A9E794B7-0BDE-4E04-8CDC-C0A5B542906C}" presName="node" presStyleLbl="node1" presStyleIdx="4" presStyleCnt="5" custRadScaleRad="122986" custRadScaleInc="-16046">
        <dgm:presLayoutVars>
          <dgm:bulletEnabled val="1"/>
        </dgm:presLayoutVars>
      </dgm:prSet>
      <dgm:spPr/>
    </dgm:pt>
    <dgm:pt modelId="{8C1676FA-045D-4E5D-9205-C3561D918AB0}" type="pres">
      <dgm:prSet presAssocID="{AE3003F4-B9A7-4772-A65D-0EE824DE9B98}" presName="sibTrans" presStyleLbl="sibTrans2D1" presStyleIdx="4" presStyleCnt="5" custScaleX="144646"/>
      <dgm:spPr/>
    </dgm:pt>
    <dgm:pt modelId="{F03B928E-F04F-48A8-B1C2-7258F027F2F2}" type="pres">
      <dgm:prSet presAssocID="{AE3003F4-B9A7-4772-A65D-0EE824DE9B98}" presName="connectorText" presStyleLbl="sibTrans2D1" presStyleIdx="4" presStyleCnt="5"/>
      <dgm:spPr/>
    </dgm:pt>
  </dgm:ptLst>
  <dgm:cxnLst>
    <dgm:cxn modelId="{8285040A-0074-40B0-98A8-1B7F6F55A7BE}" type="presOf" srcId="{B23C5ED7-F8C2-40E6-99B0-A56C18973779}" destId="{8D397FFC-81FE-424A-A41C-0C3F512EA7E3}" srcOrd="0" destOrd="0" presId="urn:microsoft.com/office/officeart/2005/8/layout/cycle2"/>
    <dgm:cxn modelId="{821A3B16-A051-4B53-8ECA-7E0256855460}" type="presOf" srcId="{69D7C325-0A6A-4B58-B417-4E66A5DF7151}" destId="{F982FD6D-B080-4F34-872C-878BA2BDCC49}" srcOrd="0" destOrd="0" presId="urn:microsoft.com/office/officeart/2005/8/layout/cycle2"/>
    <dgm:cxn modelId="{2DA22B27-EF10-4C10-82D9-647DCDE08282}" type="presOf" srcId="{1972BA36-16B8-46FD-8664-6B675795F25C}" destId="{E0865F78-20AC-4367-ADED-FB47657C4402}" srcOrd="0" destOrd="0" presId="urn:microsoft.com/office/officeart/2005/8/layout/cycle2"/>
    <dgm:cxn modelId="{7DF1002F-764D-4F00-96D9-C0A661D13A6B}" srcId="{7338D0FF-48A5-41A2-A584-BB05E67F943B}" destId="{69D7C325-0A6A-4B58-B417-4E66A5DF7151}" srcOrd="0" destOrd="0" parTransId="{E6A9F16C-8F3D-424F-A487-995EC508A654}" sibTransId="{426C3819-03E9-49A2-A415-CD02A60BD6E8}"/>
    <dgm:cxn modelId="{4912A432-4699-411E-A604-FC89D31032AE}" type="presOf" srcId="{B23C5ED7-F8C2-40E6-99B0-A56C18973779}" destId="{C3F34E10-509F-4EC8-89AA-9FB561A526FE}" srcOrd="1" destOrd="0" presId="urn:microsoft.com/office/officeart/2005/8/layout/cycle2"/>
    <dgm:cxn modelId="{B3EE0E3F-B909-42A6-85CB-DBDE28FA4CB2}" type="presOf" srcId="{426C3819-03E9-49A2-A415-CD02A60BD6E8}" destId="{2A5CCF94-CA2C-417D-BE63-E6EFAC4C730A}" srcOrd="1" destOrd="0" presId="urn:microsoft.com/office/officeart/2005/8/layout/cycle2"/>
    <dgm:cxn modelId="{259C245E-721A-49E3-BA53-10A7858588FC}" type="presOf" srcId="{AE3003F4-B9A7-4772-A65D-0EE824DE9B98}" destId="{8C1676FA-045D-4E5D-9205-C3561D918AB0}" srcOrd="0" destOrd="0" presId="urn:microsoft.com/office/officeart/2005/8/layout/cycle2"/>
    <dgm:cxn modelId="{D13BDE48-6992-411B-B6C1-9F811CB055FE}" type="presOf" srcId="{7338D0FF-48A5-41A2-A584-BB05E67F943B}" destId="{793EB3F3-CA36-4A0F-BC6D-02FF218F5260}" srcOrd="0" destOrd="0" presId="urn:microsoft.com/office/officeart/2005/8/layout/cycle2"/>
    <dgm:cxn modelId="{3DC76D4A-7BB7-4B31-A841-289C19F0FD20}" srcId="{7338D0FF-48A5-41A2-A584-BB05E67F943B}" destId="{9E2E6B19-9DA1-4538-93DE-5E92891BF38D}" srcOrd="1" destOrd="0" parTransId="{8A35DD0C-ED0A-4F57-BB0F-B7B3D7C0D77A}" sibTransId="{1972BA36-16B8-46FD-8664-6B675795F25C}"/>
    <dgm:cxn modelId="{516F8A6A-2C17-400A-A7A0-A7AAF7BBB53A}" type="presOf" srcId="{A083F342-1916-4935-89BB-43AF23F5A239}" destId="{39B53CD8-D492-4DFE-9B29-DBEA14E08332}" srcOrd="1" destOrd="0" presId="urn:microsoft.com/office/officeart/2005/8/layout/cycle2"/>
    <dgm:cxn modelId="{233B0379-4301-4E4F-8D34-C0A4F003E9A4}" type="presOf" srcId="{EAD419B1-F27C-4148-B7BF-7424C6AA49E7}" destId="{06AD12C1-D4A8-49D1-B71F-1BF3EAB7162E}" srcOrd="0" destOrd="0" presId="urn:microsoft.com/office/officeart/2005/8/layout/cycle2"/>
    <dgm:cxn modelId="{1133AC80-4EE5-416F-9EA0-6156D05A9ECB}" type="presOf" srcId="{426C3819-03E9-49A2-A415-CD02A60BD6E8}" destId="{885485C4-DCE6-49A6-993C-692871B64B39}" srcOrd="0" destOrd="0" presId="urn:microsoft.com/office/officeart/2005/8/layout/cycle2"/>
    <dgm:cxn modelId="{38827397-ECCB-4EB4-ABA1-188D5AEB9184}" type="presOf" srcId="{1972BA36-16B8-46FD-8664-6B675795F25C}" destId="{1C102B9B-70C6-4827-873C-ECE93D0D8E3A}" srcOrd="1" destOrd="0" presId="urn:microsoft.com/office/officeart/2005/8/layout/cycle2"/>
    <dgm:cxn modelId="{20319C9E-505A-4801-9B1B-19C7EC0ABCEB}" type="presOf" srcId="{A9E794B7-0BDE-4E04-8CDC-C0A5B542906C}" destId="{76858BF3-E024-4926-BA5E-C290F103C6DE}" srcOrd="0" destOrd="0" presId="urn:microsoft.com/office/officeart/2005/8/layout/cycle2"/>
    <dgm:cxn modelId="{5A9A84A8-2D4A-400F-B030-8F9DEAA1FF5A}" srcId="{7338D0FF-48A5-41A2-A584-BB05E67F943B}" destId="{EAD419B1-F27C-4148-B7BF-7424C6AA49E7}" srcOrd="2" destOrd="0" parTransId="{F7FF08A4-AA17-48D4-AFCB-D686B622DF68}" sibTransId="{B23C5ED7-F8C2-40E6-99B0-A56C18973779}"/>
    <dgm:cxn modelId="{72413AB2-15D4-484F-B115-76945D40E5A9}" srcId="{7338D0FF-48A5-41A2-A584-BB05E67F943B}" destId="{4308C4E1-7101-4729-99D5-B572C0B85980}" srcOrd="3" destOrd="0" parTransId="{FD43F0B3-E6CF-4EA3-81E0-3F34B823ADF0}" sibTransId="{A083F342-1916-4935-89BB-43AF23F5A239}"/>
    <dgm:cxn modelId="{7E15ACB2-E3D7-445D-A3AB-0B7F76202E86}" type="presOf" srcId="{9E2E6B19-9DA1-4538-93DE-5E92891BF38D}" destId="{0DEF7D49-BAFD-45A9-938B-5816C0DE4036}" srcOrd="0" destOrd="0" presId="urn:microsoft.com/office/officeart/2005/8/layout/cycle2"/>
    <dgm:cxn modelId="{D087D7B6-8E4F-47E6-9763-DB5EFD6558FB}" type="presOf" srcId="{AE3003F4-B9A7-4772-A65D-0EE824DE9B98}" destId="{F03B928E-F04F-48A8-B1C2-7258F027F2F2}" srcOrd="1" destOrd="0" presId="urn:microsoft.com/office/officeart/2005/8/layout/cycle2"/>
    <dgm:cxn modelId="{14CE42BA-7E6D-4EEE-B9A6-578646E1E526}" type="presOf" srcId="{4308C4E1-7101-4729-99D5-B572C0B85980}" destId="{CC24B9E5-5E32-403E-A1EB-1784187B1CC2}" srcOrd="0" destOrd="0" presId="urn:microsoft.com/office/officeart/2005/8/layout/cycle2"/>
    <dgm:cxn modelId="{13FDABE5-0F5D-479D-9F63-0F4CD181A6FC}" type="presOf" srcId="{A083F342-1916-4935-89BB-43AF23F5A239}" destId="{94118337-EBCA-464D-9499-EF4D5A5D5B2D}" srcOrd="0" destOrd="0" presId="urn:microsoft.com/office/officeart/2005/8/layout/cycle2"/>
    <dgm:cxn modelId="{55422AF5-A153-4C69-8ED3-91CA3CFEBD05}" srcId="{7338D0FF-48A5-41A2-A584-BB05E67F943B}" destId="{A9E794B7-0BDE-4E04-8CDC-C0A5B542906C}" srcOrd="4" destOrd="0" parTransId="{3EEA5072-3DE9-491A-ADE8-B13A246CA22A}" sibTransId="{AE3003F4-B9A7-4772-A65D-0EE824DE9B98}"/>
    <dgm:cxn modelId="{B09A77F4-FA83-4256-AEE3-461B70D6753D}" type="presParOf" srcId="{793EB3F3-CA36-4A0F-BC6D-02FF218F5260}" destId="{F982FD6D-B080-4F34-872C-878BA2BDCC49}" srcOrd="0" destOrd="0" presId="urn:microsoft.com/office/officeart/2005/8/layout/cycle2"/>
    <dgm:cxn modelId="{21FC8F4D-7244-4921-A561-DC4663F421A9}" type="presParOf" srcId="{793EB3F3-CA36-4A0F-BC6D-02FF218F5260}" destId="{885485C4-DCE6-49A6-993C-692871B64B39}" srcOrd="1" destOrd="0" presId="urn:microsoft.com/office/officeart/2005/8/layout/cycle2"/>
    <dgm:cxn modelId="{A0BF0B39-BA4D-4329-9EFA-016B27576E28}" type="presParOf" srcId="{885485C4-DCE6-49A6-993C-692871B64B39}" destId="{2A5CCF94-CA2C-417D-BE63-E6EFAC4C730A}" srcOrd="0" destOrd="0" presId="urn:microsoft.com/office/officeart/2005/8/layout/cycle2"/>
    <dgm:cxn modelId="{D062D647-62CE-43E7-8932-CAFD8EC45930}" type="presParOf" srcId="{793EB3F3-CA36-4A0F-BC6D-02FF218F5260}" destId="{0DEF7D49-BAFD-45A9-938B-5816C0DE4036}" srcOrd="2" destOrd="0" presId="urn:microsoft.com/office/officeart/2005/8/layout/cycle2"/>
    <dgm:cxn modelId="{3D6DAE2C-A03E-4241-B9DD-75B4E2FC79B7}" type="presParOf" srcId="{793EB3F3-CA36-4A0F-BC6D-02FF218F5260}" destId="{E0865F78-20AC-4367-ADED-FB47657C4402}" srcOrd="3" destOrd="0" presId="urn:microsoft.com/office/officeart/2005/8/layout/cycle2"/>
    <dgm:cxn modelId="{DD493EE0-8357-4334-9010-1C92461324E9}" type="presParOf" srcId="{E0865F78-20AC-4367-ADED-FB47657C4402}" destId="{1C102B9B-70C6-4827-873C-ECE93D0D8E3A}" srcOrd="0" destOrd="0" presId="urn:microsoft.com/office/officeart/2005/8/layout/cycle2"/>
    <dgm:cxn modelId="{6C20E9D7-EB7C-4BCA-9021-AC72BAD96327}" type="presParOf" srcId="{793EB3F3-CA36-4A0F-BC6D-02FF218F5260}" destId="{06AD12C1-D4A8-49D1-B71F-1BF3EAB7162E}" srcOrd="4" destOrd="0" presId="urn:microsoft.com/office/officeart/2005/8/layout/cycle2"/>
    <dgm:cxn modelId="{16DF8AB1-6C99-4DA5-B56E-932351185289}" type="presParOf" srcId="{793EB3F3-CA36-4A0F-BC6D-02FF218F5260}" destId="{8D397FFC-81FE-424A-A41C-0C3F512EA7E3}" srcOrd="5" destOrd="0" presId="urn:microsoft.com/office/officeart/2005/8/layout/cycle2"/>
    <dgm:cxn modelId="{AE4ABAB9-1412-4F0A-8CE8-14CD02013B9B}" type="presParOf" srcId="{8D397FFC-81FE-424A-A41C-0C3F512EA7E3}" destId="{C3F34E10-509F-4EC8-89AA-9FB561A526FE}" srcOrd="0" destOrd="0" presId="urn:microsoft.com/office/officeart/2005/8/layout/cycle2"/>
    <dgm:cxn modelId="{3A710358-26C8-40BF-9033-562743B0E8E3}" type="presParOf" srcId="{793EB3F3-CA36-4A0F-BC6D-02FF218F5260}" destId="{CC24B9E5-5E32-403E-A1EB-1784187B1CC2}" srcOrd="6" destOrd="0" presId="urn:microsoft.com/office/officeart/2005/8/layout/cycle2"/>
    <dgm:cxn modelId="{AD3DD597-10AE-4C14-9653-F25028A65D34}" type="presParOf" srcId="{793EB3F3-CA36-4A0F-BC6D-02FF218F5260}" destId="{94118337-EBCA-464D-9499-EF4D5A5D5B2D}" srcOrd="7" destOrd="0" presId="urn:microsoft.com/office/officeart/2005/8/layout/cycle2"/>
    <dgm:cxn modelId="{90386EAA-1A2A-4270-8987-1E2BE53CE98F}" type="presParOf" srcId="{94118337-EBCA-464D-9499-EF4D5A5D5B2D}" destId="{39B53CD8-D492-4DFE-9B29-DBEA14E08332}" srcOrd="0" destOrd="0" presId="urn:microsoft.com/office/officeart/2005/8/layout/cycle2"/>
    <dgm:cxn modelId="{991AF79F-9595-4612-8DB3-6D6024BD5BAE}" type="presParOf" srcId="{793EB3F3-CA36-4A0F-BC6D-02FF218F5260}" destId="{76858BF3-E024-4926-BA5E-C290F103C6DE}" srcOrd="8" destOrd="0" presId="urn:microsoft.com/office/officeart/2005/8/layout/cycle2"/>
    <dgm:cxn modelId="{AC173797-4D75-4D10-9D11-D4D1BF4154F5}" type="presParOf" srcId="{793EB3F3-CA36-4A0F-BC6D-02FF218F5260}" destId="{8C1676FA-045D-4E5D-9205-C3561D918AB0}" srcOrd="9" destOrd="0" presId="urn:microsoft.com/office/officeart/2005/8/layout/cycle2"/>
    <dgm:cxn modelId="{0E8B6D02-3F40-441B-B54D-A33DD8FE79A1}" type="presParOf" srcId="{8C1676FA-045D-4E5D-9205-C3561D918AB0}" destId="{F03B928E-F04F-48A8-B1C2-7258F027F2F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8D0FF-48A5-41A2-A584-BB05E67F943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9D7C325-0A6A-4B58-B417-4E66A5DF7151}">
      <dgm:prSet phldrT="[Text]" custT="1"/>
      <dgm:spPr>
        <a:ln w="38100"/>
      </dgm:spPr>
      <dgm:t>
        <a:bodyPr/>
        <a:lstStyle/>
        <a:p>
          <a:pPr>
            <a:buFont typeface="Arial" panose="020B0604020202020204" pitchFamily="34" charset="0"/>
            <a:buChar char="•"/>
          </a:pPr>
          <a:r>
            <a:rPr lang="en-US" sz="2000" b="1" dirty="0">
              <a:solidFill>
                <a:schemeClr val="tx1"/>
              </a:solidFill>
            </a:rPr>
            <a:t>Understand 4 Key Trends</a:t>
          </a:r>
          <a:endParaRPr lang="en-US" sz="2000" b="1" dirty="0"/>
        </a:p>
      </dgm:t>
    </dgm:pt>
    <dgm:pt modelId="{E6A9F16C-8F3D-424F-A487-995EC508A654}" type="parTrans" cxnId="{7DF1002F-764D-4F00-96D9-C0A661D13A6B}">
      <dgm:prSet/>
      <dgm:spPr/>
      <dgm:t>
        <a:bodyPr/>
        <a:lstStyle/>
        <a:p>
          <a:endParaRPr lang="en-US"/>
        </a:p>
      </dgm:t>
    </dgm:pt>
    <dgm:pt modelId="{426C3819-03E9-49A2-A415-CD02A60BD6E8}" type="sibTrans" cxnId="{7DF1002F-764D-4F00-96D9-C0A661D13A6B}">
      <dgm:prSet/>
      <dgm:spPr/>
      <dgm:t>
        <a:bodyPr/>
        <a:lstStyle/>
        <a:p>
          <a:endParaRPr lang="en-US"/>
        </a:p>
      </dgm:t>
    </dgm:pt>
    <dgm:pt modelId="{9E2E6B19-9DA1-4538-93DE-5E92891BF38D}">
      <dgm:prSet phldrT="[Text]" custT="1"/>
      <dgm:spPr>
        <a:solidFill>
          <a:srgbClr val="FFC000"/>
        </a:solidFill>
        <a:ln w="38100"/>
      </dgm:spPr>
      <dgm:t>
        <a:bodyPr/>
        <a:lstStyle/>
        <a:p>
          <a:pPr>
            <a:buFont typeface="Arial" panose="020B0604020202020204" pitchFamily="34" charset="0"/>
            <a:buChar char="•"/>
          </a:pPr>
          <a:r>
            <a:rPr lang="en-US" sz="2400" b="1" dirty="0">
              <a:solidFill>
                <a:schemeClr val="tx1"/>
              </a:solidFill>
            </a:rPr>
            <a:t>Build Virtual Teams</a:t>
          </a:r>
        </a:p>
      </dgm:t>
    </dgm:pt>
    <dgm:pt modelId="{8A35DD0C-ED0A-4F57-BB0F-B7B3D7C0D77A}" type="parTrans" cxnId="{3DC76D4A-7BB7-4B31-A841-289C19F0FD20}">
      <dgm:prSet/>
      <dgm:spPr/>
      <dgm:t>
        <a:bodyPr/>
        <a:lstStyle/>
        <a:p>
          <a:endParaRPr lang="en-US"/>
        </a:p>
      </dgm:t>
    </dgm:pt>
    <dgm:pt modelId="{1972BA36-16B8-46FD-8664-6B675795F25C}" type="sibTrans" cxnId="{3DC76D4A-7BB7-4B31-A841-289C19F0FD20}">
      <dgm:prSet/>
      <dgm:spPr/>
      <dgm:t>
        <a:bodyPr/>
        <a:lstStyle/>
        <a:p>
          <a:endParaRPr lang="en-US"/>
        </a:p>
      </dgm:t>
    </dgm:pt>
    <dgm:pt modelId="{EAD419B1-F27C-4148-B7BF-7424C6AA49E7}">
      <dgm:prSet phldrT="[Text]" custT="1"/>
      <dgm:spPr>
        <a:solidFill>
          <a:srgbClr val="FF0000"/>
        </a:solidFill>
        <a:ln w="38100"/>
      </dgm:spPr>
      <dgm:t>
        <a:bodyPr/>
        <a:lstStyle/>
        <a:p>
          <a:pPr>
            <a:buFont typeface="Arial" panose="020B0604020202020204" pitchFamily="34" charset="0"/>
            <a:buChar char="•"/>
          </a:pPr>
          <a:r>
            <a:rPr lang="en-US" sz="2400" b="1" dirty="0">
              <a:solidFill>
                <a:schemeClr val="tx1"/>
              </a:solidFill>
            </a:rPr>
            <a:t>Adapt Your Systems</a:t>
          </a:r>
          <a:endParaRPr lang="en-US" sz="2400" b="1" dirty="0"/>
        </a:p>
      </dgm:t>
    </dgm:pt>
    <dgm:pt modelId="{F7FF08A4-AA17-48D4-AFCB-D686B622DF68}" type="parTrans" cxnId="{5A9A84A8-2D4A-400F-B030-8F9DEAA1FF5A}">
      <dgm:prSet/>
      <dgm:spPr/>
      <dgm:t>
        <a:bodyPr/>
        <a:lstStyle/>
        <a:p>
          <a:endParaRPr lang="en-US"/>
        </a:p>
      </dgm:t>
    </dgm:pt>
    <dgm:pt modelId="{B23C5ED7-F8C2-40E6-99B0-A56C18973779}" type="sibTrans" cxnId="{5A9A84A8-2D4A-400F-B030-8F9DEAA1FF5A}">
      <dgm:prSet/>
      <dgm:spPr/>
      <dgm:t>
        <a:bodyPr/>
        <a:lstStyle/>
        <a:p>
          <a:endParaRPr lang="en-US"/>
        </a:p>
      </dgm:t>
    </dgm:pt>
    <dgm:pt modelId="{4308C4E1-7101-4729-99D5-B572C0B85980}">
      <dgm:prSet phldrT="[Text]" custT="1"/>
      <dgm:spPr>
        <a:solidFill>
          <a:srgbClr val="00B050"/>
        </a:solidFill>
        <a:ln w="38100"/>
      </dgm:spPr>
      <dgm:t>
        <a:bodyPr/>
        <a:lstStyle/>
        <a:p>
          <a:pPr>
            <a:buFont typeface="Arial" panose="020B0604020202020204" pitchFamily="34" charset="0"/>
            <a:buChar char="•"/>
          </a:pPr>
          <a:r>
            <a:rPr lang="en-US" sz="2000" b="1" dirty="0">
              <a:solidFill>
                <a:schemeClr val="tx1"/>
              </a:solidFill>
            </a:rPr>
            <a:t>Build Virtual Marketing</a:t>
          </a:r>
          <a:endParaRPr lang="en-US" sz="2000" b="1" dirty="0"/>
        </a:p>
      </dgm:t>
    </dgm:pt>
    <dgm:pt modelId="{FD43F0B3-E6CF-4EA3-81E0-3F34B823ADF0}" type="parTrans" cxnId="{72413AB2-15D4-484F-B115-76945D40E5A9}">
      <dgm:prSet/>
      <dgm:spPr/>
      <dgm:t>
        <a:bodyPr/>
        <a:lstStyle/>
        <a:p>
          <a:endParaRPr lang="en-US"/>
        </a:p>
      </dgm:t>
    </dgm:pt>
    <dgm:pt modelId="{A083F342-1916-4935-89BB-43AF23F5A239}" type="sibTrans" cxnId="{72413AB2-15D4-484F-B115-76945D40E5A9}">
      <dgm:prSet/>
      <dgm:spPr/>
      <dgm:t>
        <a:bodyPr/>
        <a:lstStyle/>
        <a:p>
          <a:endParaRPr lang="en-US"/>
        </a:p>
      </dgm:t>
    </dgm:pt>
    <dgm:pt modelId="{A9E794B7-0BDE-4E04-8CDC-C0A5B542906C}">
      <dgm:prSet phldrT="[Text]"/>
      <dgm:spPr>
        <a:solidFill>
          <a:srgbClr val="FFFF00"/>
        </a:solidFill>
        <a:ln w="38100"/>
      </dgm:spPr>
      <dgm:t>
        <a:bodyPr/>
        <a:lstStyle/>
        <a:p>
          <a:pPr>
            <a:buFont typeface="Arial" panose="020B0604020202020204" pitchFamily="34" charset="0"/>
            <a:buChar char="•"/>
          </a:pPr>
          <a:r>
            <a:rPr lang="en-US" b="1" dirty="0">
              <a:solidFill>
                <a:schemeClr val="tx1"/>
              </a:solidFill>
            </a:rPr>
            <a:t>Business Action Plan</a:t>
          </a:r>
        </a:p>
      </dgm:t>
    </dgm:pt>
    <dgm:pt modelId="{AE3003F4-B9A7-4772-A65D-0EE824DE9B98}" type="sibTrans" cxnId="{55422AF5-A153-4C69-8ED3-91CA3CFEBD05}">
      <dgm:prSet/>
      <dgm:spPr/>
      <dgm:t>
        <a:bodyPr/>
        <a:lstStyle/>
        <a:p>
          <a:endParaRPr lang="en-US"/>
        </a:p>
      </dgm:t>
    </dgm:pt>
    <dgm:pt modelId="{3EEA5072-3DE9-491A-ADE8-B13A246CA22A}" type="parTrans" cxnId="{55422AF5-A153-4C69-8ED3-91CA3CFEBD05}">
      <dgm:prSet/>
      <dgm:spPr/>
      <dgm:t>
        <a:bodyPr/>
        <a:lstStyle/>
        <a:p>
          <a:endParaRPr lang="en-US"/>
        </a:p>
      </dgm:t>
    </dgm:pt>
    <dgm:pt modelId="{793EB3F3-CA36-4A0F-BC6D-02FF218F5260}" type="pres">
      <dgm:prSet presAssocID="{7338D0FF-48A5-41A2-A584-BB05E67F943B}" presName="cycle" presStyleCnt="0">
        <dgm:presLayoutVars>
          <dgm:dir/>
          <dgm:resizeHandles val="exact"/>
        </dgm:presLayoutVars>
      </dgm:prSet>
      <dgm:spPr/>
    </dgm:pt>
    <dgm:pt modelId="{F982FD6D-B080-4F34-872C-878BA2BDCC49}" type="pres">
      <dgm:prSet presAssocID="{69D7C325-0A6A-4B58-B417-4E66A5DF7151}" presName="node" presStyleLbl="node1" presStyleIdx="0" presStyleCnt="5" custScaleX="106984" custScaleY="100202" custRadScaleRad="93188" custRadScaleInc="0">
        <dgm:presLayoutVars>
          <dgm:bulletEnabled val="1"/>
        </dgm:presLayoutVars>
      </dgm:prSet>
      <dgm:spPr/>
    </dgm:pt>
    <dgm:pt modelId="{885485C4-DCE6-49A6-993C-692871B64B39}" type="pres">
      <dgm:prSet presAssocID="{426C3819-03E9-49A2-A415-CD02A60BD6E8}" presName="sibTrans" presStyleLbl="sibTrans2D1" presStyleIdx="0" presStyleCnt="5" custScaleX="151863" custLinFactNeighborX="13523" custLinFactNeighborY="1612"/>
      <dgm:spPr/>
    </dgm:pt>
    <dgm:pt modelId="{2A5CCF94-CA2C-417D-BE63-E6EFAC4C730A}" type="pres">
      <dgm:prSet presAssocID="{426C3819-03E9-49A2-A415-CD02A60BD6E8}" presName="connectorText" presStyleLbl="sibTrans2D1" presStyleIdx="0" presStyleCnt="5"/>
      <dgm:spPr/>
    </dgm:pt>
    <dgm:pt modelId="{0DEF7D49-BAFD-45A9-938B-5816C0DE4036}" type="pres">
      <dgm:prSet presAssocID="{9E2E6B19-9DA1-4538-93DE-5E92891BF38D}" presName="node" presStyleLbl="node1" presStyleIdx="1" presStyleCnt="5" custScaleX="108022" custRadScaleRad="125976" custRadScaleInc="16863">
        <dgm:presLayoutVars>
          <dgm:bulletEnabled val="1"/>
        </dgm:presLayoutVars>
      </dgm:prSet>
      <dgm:spPr/>
    </dgm:pt>
    <dgm:pt modelId="{E0865F78-20AC-4367-ADED-FB47657C4402}" type="pres">
      <dgm:prSet presAssocID="{1972BA36-16B8-46FD-8664-6B675795F25C}" presName="sibTrans" presStyleLbl="sibTrans2D1" presStyleIdx="1" presStyleCnt="5" custScaleX="164037" custLinFactNeighborX="-1083" custLinFactNeighborY="11283"/>
      <dgm:spPr/>
    </dgm:pt>
    <dgm:pt modelId="{1C102B9B-70C6-4827-873C-ECE93D0D8E3A}" type="pres">
      <dgm:prSet presAssocID="{1972BA36-16B8-46FD-8664-6B675795F25C}" presName="connectorText" presStyleLbl="sibTrans2D1" presStyleIdx="1" presStyleCnt="5"/>
      <dgm:spPr/>
    </dgm:pt>
    <dgm:pt modelId="{06AD12C1-D4A8-49D1-B71F-1BF3EAB7162E}" type="pres">
      <dgm:prSet presAssocID="{EAD419B1-F27C-4148-B7BF-7424C6AA49E7}" presName="node" presStyleLbl="node1" presStyleIdx="2" presStyleCnt="5">
        <dgm:presLayoutVars>
          <dgm:bulletEnabled val="1"/>
        </dgm:presLayoutVars>
      </dgm:prSet>
      <dgm:spPr/>
    </dgm:pt>
    <dgm:pt modelId="{8D397FFC-81FE-424A-A41C-0C3F512EA7E3}" type="pres">
      <dgm:prSet presAssocID="{B23C5ED7-F8C2-40E6-99B0-A56C18973779}" presName="sibTrans" presStyleLbl="sibTrans2D1" presStyleIdx="2" presStyleCnt="5" custScaleX="163761"/>
      <dgm:spPr/>
    </dgm:pt>
    <dgm:pt modelId="{C3F34E10-509F-4EC8-89AA-9FB561A526FE}" type="pres">
      <dgm:prSet presAssocID="{B23C5ED7-F8C2-40E6-99B0-A56C18973779}" presName="connectorText" presStyleLbl="sibTrans2D1" presStyleIdx="2" presStyleCnt="5"/>
      <dgm:spPr/>
    </dgm:pt>
    <dgm:pt modelId="{CC24B9E5-5E32-403E-A1EB-1784187B1CC2}" type="pres">
      <dgm:prSet presAssocID="{4308C4E1-7101-4729-99D5-B572C0B85980}" presName="node" presStyleLbl="node1" presStyleIdx="3" presStyleCnt="5">
        <dgm:presLayoutVars>
          <dgm:bulletEnabled val="1"/>
        </dgm:presLayoutVars>
      </dgm:prSet>
      <dgm:spPr/>
    </dgm:pt>
    <dgm:pt modelId="{94118337-EBCA-464D-9499-EF4D5A5D5B2D}" type="pres">
      <dgm:prSet presAssocID="{A083F342-1916-4935-89BB-43AF23F5A239}" presName="sibTrans" presStyleLbl="sibTrans2D1" presStyleIdx="3" presStyleCnt="5" custScaleX="139998"/>
      <dgm:spPr/>
    </dgm:pt>
    <dgm:pt modelId="{39B53CD8-D492-4DFE-9B29-DBEA14E08332}" type="pres">
      <dgm:prSet presAssocID="{A083F342-1916-4935-89BB-43AF23F5A239}" presName="connectorText" presStyleLbl="sibTrans2D1" presStyleIdx="3" presStyleCnt="5"/>
      <dgm:spPr/>
    </dgm:pt>
    <dgm:pt modelId="{76858BF3-E024-4926-BA5E-C290F103C6DE}" type="pres">
      <dgm:prSet presAssocID="{A9E794B7-0BDE-4E04-8CDC-C0A5B542906C}" presName="node" presStyleLbl="node1" presStyleIdx="4" presStyleCnt="5" custRadScaleRad="122986" custRadScaleInc="-16046">
        <dgm:presLayoutVars>
          <dgm:bulletEnabled val="1"/>
        </dgm:presLayoutVars>
      </dgm:prSet>
      <dgm:spPr/>
    </dgm:pt>
    <dgm:pt modelId="{8C1676FA-045D-4E5D-9205-C3561D918AB0}" type="pres">
      <dgm:prSet presAssocID="{AE3003F4-B9A7-4772-A65D-0EE824DE9B98}" presName="sibTrans" presStyleLbl="sibTrans2D1" presStyleIdx="4" presStyleCnt="5" custScaleX="144646"/>
      <dgm:spPr/>
    </dgm:pt>
    <dgm:pt modelId="{F03B928E-F04F-48A8-B1C2-7258F027F2F2}" type="pres">
      <dgm:prSet presAssocID="{AE3003F4-B9A7-4772-A65D-0EE824DE9B98}" presName="connectorText" presStyleLbl="sibTrans2D1" presStyleIdx="4" presStyleCnt="5"/>
      <dgm:spPr/>
    </dgm:pt>
  </dgm:ptLst>
  <dgm:cxnLst>
    <dgm:cxn modelId="{8285040A-0074-40B0-98A8-1B7F6F55A7BE}" type="presOf" srcId="{B23C5ED7-F8C2-40E6-99B0-A56C18973779}" destId="{8D397FFC-81FE-424A-A41C-0C3F512EA7E3}" srcOrd="0" destOrd="0" presId="urn:microsoft.com/office/officeart/2005/8/layout/cycle2"/>
    <dgm:cxn modelId="{821A3B16-A051-4B53-8ECA-7E0256855460}" type="presOf" srcId="{69D7C325-0A6A-4B58-B417-4E66A5DF7151}" destId="{F982FD6D-B080-4F34-872C-878BA2BDCC49}" srcOrd="0" destOrd="0" presId="urn:microsoft.com/office/officeart/2005/8/layout/cycle2"/>
    <dgm:cxn modelId="{2DA22B27-EF10-4C10-82D9-647DCDE08282}" type="presOf" srcId="{1972BA36-16B8-46FD-8664-6B675795F25C}" destId="{E0865F78-20AC-4367-ADED-FB47657C4402}" srcOrd="0" destOrd="0" presId="urn:microsoft.com/office/officeart/2005/8/layout/cycle2"/>
    <dgm:cxn modelId="{7DF1002F-764D-4F00-96D9-C0A661D13A6B}" srcId="{7338D0FF-48A5-41A2-A584-BB05E67F943B}" destId="{69D7C325-0A6A-4B58-B417-4E66A5DF7151}" srcOrd="0" destOrd="0" parTransId="{E6A9F16C-8F3D-424F-A487-995EC508A654}" sibTransId="{426C3819-03E9-49A2-A415-CD02A60BD6E8}"/>
    <dgm:cxn modelId="{4912A432-4699-411E-A604-FC89D31032AE}" type="presOf" srcId="{B23C5ED7-F8C2-40E6-99B0-A56C18973779}" destId="{C3F34E10-509F-4EC8-89AA-9FB561A526FE}" srcOrd="1" destOrd="0" presId="urn:microsoft.com/office/officeart/2005/8/layout/cycle2"/>
    <dgm:cxn modelId="{B3EE0E3F-B909-42A6-85CB-DBDE28FA4CB2}" type="presOf" srcId="{426C3819-03E9-49A2-A415-CD02A60BD6E8}" destId="{2A5CCF94-CA2C-417D-BE63-E6EFAC4C730A}" srcOrd="1" destOrd="0" presId="urn:microsoft.com/office/officeart/2005/8/layout/cycle2"/>
    <dgm:cxn modelId="{259C245E-721A-49E3-BA53-10A7858588FC}" type="presOf" srcId="{AE3003F4-B9A7-4772-A65D-0EE824DE9B98}" destId="{8C1676FA-045D-4E5D-9205-C3561D918AB0}" srcOrd="0" destOrd="0" presId="urn:microsoft.com/office/officeart/2005/8/layout/cycle2"/>
    <dgm:cxn modelId="{D13BDE48-6992-411B-B6C1-9F811CB055FE}" type="presOf" srcId="{7338D0FF-48A5-41A2-A584-BB05E67F943B}" destId="{793EB3F3-CA36-4A0F-BC6D-02FF218F5260}" srcOrd="0" destOrd="0" presId="urn:microsoft.com/office/officeart/2005/8/layout/cycle2"/>
    <dgm:cxn modelId="{3DC76D4A-7BB7-4B31-A841-289C19F0FD20}" srcId="{7338D0FF-48A5-41A2-A584-BB05E67F943B}" destId="{9E2E6B19-9DA1-4538-93DE-5E92891BF38D}" srcOrd="1" destOrd="0" parTransId="{8A35DD0C-ED0A-4F57-BB0F-B7B3D7C0D77A}" sibTransId="{1972BA36-16B8-46FD-8664-6B675795F25C}"/>
    <dgm:cxn modelId="{516F8A6A-2C17-400A-A7A0-A7AAF7BBB53A}" type="presOf" srcId="{A083F342-1916-4935-89BB-43AF23F5A239}" destId="{39B53CD8-D492-4DFE-9B29-DBEA14E08332}" srcOrd="1" destOrd="0" presId="urn:microsoft.com/office/officeart/2005/8/layout/cycle2"/>
    <dgm:cxn modelId="{233B0379-4301-4E4F-8D34-C0A4F003E9A4}" type="presOf" srcId="{EAD419B1-F27C-4148-B7BF-7424C6AA49E7}" destId="{06AD12C1-D4A8-49D1-B71F-1BF3EAB7162E}" srcOrd="0" destOrd="0" presId="urn:microsoft.com/office/officeart/2005/8/layout/cycle2"/>
    <dgm:cxn modelId="{1133AC80-4EE5-416F-9EA0-6156D05A9ECB}" type="presOf" srcId="{426C3819-03E9-49A2-A415-CD02A60BD6E8}" destId="{885485C4-DCE6-49A6-993C-692871B64B39}" srcOrd="0" destOrd="0" presId="urn:microsoft.com/office/officeart/2005/8/layout/cycle2"/>
    <dgm:cxn modelId="{38827397-ECCB-4EB4-ABA1-188D5AEB9184}" type="presOf" srcId="{1972BA36-16B8-46FD-8664-6B675795F25C}" destId="{1C102B9B-70C6-4827-873C-ECE93D0D8E3A}" srcOrd="1" destOrd="0" presId="urn:microsoft.com/office/officeart/2005/8/layout/cycle2"/>
    <dgm:cxn modelId="{20319C9E-505A-4801-9B1B-19C7EC0ABCEB}" type="presOf" srcId="{A9E794B7-0BDE-4E04-8CDC-C0A5B542906C}" destId="{76858BF3-E024-4926-BA5E-C290F103C6DE}" srcOrd="0" destOrd="0" presId="urn:microsoft.com/office/officeart/2005/8/layout/cycle2"/>
    <dgm:cxn modelId="{5A9A84A8-2D4A-400F-B030-8F9DEAA1FF5A}" srcId="{7338D0FF-48A5-41A2-A584-BB05E67F943B}" destId="{EAD419B1-F27C-4148-B7BF-7424C6AA49E7}" srcOrd="2" destOrd="0" parTransId="{F7FF08A4-AA17-48D4-AFCB-D686B622DF68}" sibTransId="{B23C5ED7-F8C2-40E6-99B0-A56C18973779}"/>
    <dgm:cxn modelId="{72413AB2-15D4-484F-B115-76945D40E5A9}" srcId="{7338D0FF-48A5-41A2-A584-BB05E67F943B}" destId="{4308C4E1-7101-4729-99D5-B572C0B85980}" srcOrd="3" destOrd="0" parTransId="{FD43F0B3-E6CF-4EA3-81E0-3F34B823ADF0}" sibTransId="{A083F342-1916-4935-89BB-43AF23F5A239}"/>
    <dgm:cxn modelId="{7E15ACB2-E3D7-445D-A3AB-0B7F76202E86}" type="presOf" srcId="{9E2E6B19-9DA1-4538-93DE-5E92891BF38D}" destId="{0DEF7D49-BAFD-45A9-938B-5816C0DE4036}" srcOrd="0" destOrd="0" presId="urn:microsoft.com/office/officeart/2005/8/layout/cycle2"/>
    <dgm:cxn modelId="{D087D7B6-8E4F-47E6-9763-DB5EFD6558FB}" type="presOf" srcId="{AE3003F4-B9A7-4772-A65D-0EE824DE9B98}" destId="{F03B928E-F04F-48A8-B1C2-7258F027F2F2}" srcOrd="1" destOrd="0" presId="urn:microsoft.com/office/officeart/2005/8/layout/cycle2"/>
    <dgm:cxn modelId="{14CE42BA-7E6D-4EEE-B9A6-578646E1E526}" type="presOf" srcId="{4308C4E1-7101-4729-99D5-B572C0B85980}" destId="{CC24B9E5-5E32-403E-A1EB-1784187B1CC2}" srcOrd="0" destOrd="0" presId="urn:microsoft.com/office/officeart/2005/8/layout/cycle2"/>
    <dgm:cxn modelId="{13FDABE5-0F5D-479D-9F63-0F4CD181A6FC}" type="presOf" srcId="{A083F342-1916-4935-89BB-43AF23F5A239}" destId="{94118337-EBCA-464D-9499-EF4D5A5D5B2D}" srcOrd="0" destOrd="0" presId="urn:microsoft.com/office/officeart/2005/8/layout/cycle2"/>
    <dgm:cxn modelId="{55422AF5-A153-4C69-8ED3-91CA3CFEBD05}" srcId="{7338D0FF-48A5-41A2-A584-BB05E67F943B}" destId="{A9E794B7-0BDE-4E04-8CDC-C0A5B542906C}" srcOrd="4" destOrd="0" parTransId="{3EEA5072-3DE9-491A-ADE8-B13A246CA22A}" sibTransId="{AE3003F4-B9A7-4772-A65D-0EE824DE9B98}"/>
    <dgm:cxn modelId="{B09A77F4-FA83-4256-AEE3-461B70D6753D}" type="presParOf" srcId="{793EB3F3-CA36-4A0F-BC6D-02FF218F5260}" destId="{F982FD6D-B080-4F34-872C-878BA2BDCC49}" srcOrd="0" destOrd="0" presId="urn:microsoft.com/office/officeart/2005/8/layout/cycle2"/>
    <dgm:cxn modelId="{21FC8F4D-7244-4921-A561-DC4663F421A9}" type="presParOf" srcId="{793EB3F3-CA36-4A0F-BC6D-02FF218F5260}" destId="{885485C4-DCE6-49A6-993C-692871B64B39}" srcOrd="1" destOrd="0" presId="urn:microsoft.com/office/officeart/2005/8/layout/cycle2"/>
    <dgm:cxn modelId="{A0BF0B39-BA4D-4329-9EFA-016B27576E28}" type="presParOf" srcId="{885485C4-DCE6-49A6-993C-692871B64B39}" destId="{2A5CCF94-CA2C-417D-BE63-E6EFAC4C730A}" srcOrd="0" destOrd="0" presId="urn:microsoft.com/office/officeart/2005/8/layout/cycle2"/>
    <dgm:cxn modelId="{D062D647-62CE-43E7-8932-CAFD8EC45930}" type="presParOf" srcId="{793EB3F3-CA36-4A0F-BC6D-02FF218F5260}" destId="{0DEF7D49-BAFD-45A9-938B-5816C0DE4036}" srcOrd="2" destOrd="0" presId="urn:microsoft.com/office/officeart/2005/8/layout/cycle2"/>
    <dgm:cxn modelId="{3D6DAE2C-A03E-4241-B9DD-75B4E2FC79B7}" type="presParOf" srcId="{793EB3F3-CA36-4A0F-BC6D-02FF218F5260}" destId="{E0865F78-20AC-4367-ADED-FB47657C4402}" srcOrd="3" destOrd="0" presId="urn:microsoft.com/office/officeart/2005/8/layout/cycle2"/>
    <dgm:cxn modelId="{DD493EE0-8357-4334-9010-1C92461324E9}" type="presParOf" srcId="{E0865F78-20AC-4367-ADED-FB47657C4402}" destId="{1C102B9B-70C6-4827-873C-ECE93D0D8E3A}" srcOrd="0" destOrd="0" presId="urn:microsoft.com/office/officeart/2005/8/layout/cycle2"/>
    <dgm:cxn modelId="{6C20E9D7-EB7C-4BCA-9021-AC72BAD96327}" type="presParOf" srcId="{793EB3F3-CA36-4A0F-BC6D-02FF218F5260}" destId="{06AD12C1-D4A8-49D1-B71F-1BF3EAB7162E}" srcOrd="4" destOrd="0" presId="urn:microsoft.com/office/officeart/2005/8/layout/cycle2"/>
    <dgm:cxn modelId="{16DF8AB1-6C99-4DA5-B56E-932351185289}" type="presParOf" srcId="{793EB3F3-CA36-4A0F-BC6D-02FF218F5260}" destId="{8D397FFC-81FE-424A-A41C-0C3F512EA7E3}" srcOrd="5" destOrd="0" presId="urn:microsoft.com/office/officeart/2005/8/layout/cycle2"/>
    <dgm:cxn modelId="{AE4ABAB9-1412-4F0A-8CE8-14CD02013B9B}" type="presParOf" srcId="{8D397FFC-81FE-424A-A41C-0C3F512EA7E3}" destId="{C3F34E10-509F-4EC8-89AA-9FB561A526FE}" srcOrd="0" destOrd="0" presId="urn:microsoft.com/office/officeart/2005/8/layout/cycle2"/>
    <dgm:cxn modelId="{3A710358-26C8-40BF-9033-562743B0E8E3}" type="presParOf" srcId="{793EB3F3-CA36-4A0F-BC6D-02FF218F5260}" destId="{CC24B9E5-5E32-403E-A1EB-1784187B1CC2}" srcOrd="6" destOrd="0" presId="urn:microsoft.com/office/officeart/2005/8/layout/cycle2"/>
    <dgm:cxn modelId="{AD3DD597-10AE-4C14-9653-F25028A65D34}" type="presParOf" srcId="{793EB3F3-CA36-4A0F-BC6D-02FF218F5260}" destId="{94118337-EBCA-464D-9499-EF4D5A5D5B2D}" srcOrd="7" destOrd="0" presId="urn:microsoft.com/office/officeart/2005/8/layout/cycle2"/>
    <dgm:cxn modelId="{90386EAA-1A2A-4270-8987-1E2BE53CE98F}" type="presParOf" srcId="{94118337-EBCA-464D-9499-EF4D5A5D5B2D}" destId="{39B53CD8-D492-4DFE-9B29-DBEA14E08332}" srcOrd="0" destOrd="0" presId="urn:microsoft.com/office/officeart/2005/8/layout/cycle2"/>
    <dgm:cxn modelId="{991AF79F-9595-4612-8DB3-6D6024BD5BAE}" type="presParOf" srcId="{793EB3F3-CA36-4A0F-BC6D-02FF218F5260}" destId="{76858BF3-E024-4926-BA5E-C290F103C6DE}" srcOrd="8" destOrd="0" presId="urn:microsoft.com/office/officeart/2005/8/layout/cycle2"/>
    <dgm:cxn modelId="{AC173797-4D75-4D10-9D11-D4D1BF4154F5}" type="presParOf" srcId="{793EB3F3-CA36-4A0F-BC6D-02FF218F5260}" destId="{8C1676FA-045D-4E5D-9205-C3561D918AB0}" srcOrd="9" destOrd="0" presId="urn:microsoft.com/office/officeart/2005/8/layout/cycle2"/>
    <dgm:cxn modelId="{0E8B6D02-3F40-441B-B54D-A33DD8FE79A1}" type="presParOf" srcId="{8C1676FA-045D-4E5D-9205-C3561D918AB0}" destId="{F03B928E-F04F-48A8-B1C2-7258F027F2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2FD6D-B080-4F34-872C-878BA2BDCC49}">
      <dsp:nvSpPr>
        <dsp:cNvPr id="0" name=""/>
        <dsp:cNvSpPr/>
      </dsp:nvSpPr>
      <dsp:spPr>
        <a:xfrm>
          <a:off x="4296074" y="150890"/>
          <a:ext cx="1853944" cy="1736417"/>
        </a:xfrm>
        <a:prstGeom prst="ellipse">
          <a:avLst/>
        </a:prstGeom>
        <a:solidFill>
          <a:schemeClr val="accen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dirty="0">
              <a:solidFill>
                <a:schemeClr val="tx1"/>
              </a:solidFill>
            </a:rPr>
            <a:t>Understand 4 Key Trends</a:t>
          </a:r>
          <a:endParaRPr lang="en-US" sz="2000" b="1" kern="1200" dirty="0"/>
        </a:p>
      </dsp:txBody>
      <dsp:txXfrm>
        <a:off x="4567578" y="405182"/>
        <a:ext cx="1310936" cy="1227833"/>
      </dsp:txXfrm>
    </dsp:sp>
    <dsp:sp modelId="{885485C4-DCE6-49A6-993C-692871B64B39}">
      <dsp:nvSpPr>
        <dsp:cNvPr id="0" name=""/>
        <dsp:cNvSpPr/>
      </dsp:nvSpPr>
      <dsp:spPr>
        <a:xfrm rot="1714864">
          <a:off x="6145788" y="1468863"/>
          <a:ext cx="1027619" cy="5848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156479" y="1543865"/>
        <a:ext cx="852161" cy="350915"/>
      </dsp:txXfrm>
    </dsp:sp>
    <dsp:sp modelId="{0DEF7D49-BAFD-45A9-938B-5816C0DE4036}">
      <dsp:nvSpPr>
        <dsp:cNvPr id="0" name=""/>
        <dsp:cNvSpPr/>
      </dsp:nvSpPr>
      <dsp:spPr>
        <a:xfrm>
          <a:off x="7016175" y="1639421"/>
          <a:ext cx="1871932" cy="1732917"/>
        </a:xfrm>
        <a:prstGeom prst="ellipse">
          <a:avLst/>
        </a:prstGeom>
        <a:solidFill>
          <a:srgbClr val="FFC000"/>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kern="1200" dirty="0">
              <a:solidFill>
                <a:schemeClr val="tx1"/>
              </a:solidFill>
            </a:rPr>
            <a:t>Build Virtual Teams</a:t>
          </a:r>
        </a:p>
      </dsp:txBody>
      <dsp:txXfrm>
        <a:off x="7290313" y="1893201"/>
        <a:ext cx="1323656" cy="1225357"/>
      </dsp:txXfrm>
    </dsp:sp>
    <dsp:sp modelId="{E0865F78-20AC-4367-ADED-FB47657C4402}">
      <dsp:nvSpPr>
        <dsp:cNvPr id="0" name=""/>
        <dsp:cNvSpPr/>
      </dsp:nvSpPr>
      <dsp:spPr>
        <a:xfrm rot="7265188">
          <a:off x="6794736" y="3457621"/>
          <a:ext cx="882466" cy="5848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6927762" y="3499463"/>
        <a:ext cx="707008" cy="350915"/>
      </dsp:txXfrm>
    </dsp:sp>
    <dsp:sp modelId="{06AD12C1-D4A8-49D1-B71F-1BF3EAB7162E}">
      <dsp:nvSpPr>
        <dsp:cNvPr id="0" name=""/>
        <dsp:cNvSpPr/>
      </dsp:nvSpPr>
      <dsp:spPr>
        <a:xfrm>
          <a:off x="5658049" y="4007299"/>
          <a:ext cx="1732917" cy="1732917"/>
        </a:xfrm>
        <a:prstGeom prst="ellipse">
          <a:avLst/>
        </a:prstGeom>
        <a:solidFill>
          <a:srgbClr val="FF0000"/>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kern="1200" dirty="0">
              <a:solidFill>
                <a:schemeClr val="tx1"/>
              </a:solidFill>
            </a:rPr>
            <a:t>Adapt Your Systems</a:t>
          </a:r>
          <a:endParaRPr lang="en-US" sz="2400" b="1" kern="1200" dirty="0"/>
        </a:p>
      </dsp:txBody>
      <dsp:txXfrm>
        <a:off x="5911829" y="4261079"/>
        <a:ext cx="1225357" cy="1225357"/>
      </dsp:txXfrm>
    </dsp:sp>
    <dsp:sp modelId="{8D397FFC-81FE-424A-A41C-0C3F512EA7E3}">
      <dsp:nvSpPr>
        <dsp:cNvPr id="0" name=""/>
        <dsp:cNvSpPr/>
      </dsp:nvSpPr>
      <dsp:spPr>
        <a:xfrm rot="10800000">
          <a:off x="4858542" y="4581328"/>
          <a:ext cx="755107" cy="5848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5034000" y="4698300"/>
        <a:ext cx="579649" cy="350915"/>
      </dsp:txXfrm>
    </dsp:sp>
    <dsp:sp modelId="{CC24B9E5-5E32-403E-A1EB-1784187B1CC2}">
      <dsp:nvSpPr>
        <dsp:cNvPr id="0" name=""/>
        <dsp:cNvSpPr/>
      </dsp:nvSpPr>
      <dsp:spPr>
        <a:xfrm>
          <a:off x="3055125" y="4007299"/>
          <a:ext cx="1732917" cy="1732917"/>
        </a:xfrm>
        <a:prstGeom prst="ellipse">
          <a:avLst/>
        </a:prstGeom>
        <a:solidFill>
          <a:srgbClr val="00B050"/>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dirty="0">
              <a:solidFill>
                <a:schemeClr val="tx1"/>
              </a:solidFill>
            </a:rPr>
            <a:t>Build Virtual Marketing</a:t>
          </a:r>
          <a:endParaRPr lang="en-US" sz="2000" b="1" kern="1200" dirty="0"/>
        </a:p>
      </dsp:txBody>
      <dsp:txXfrm>
        <a:off x="3308905" y="4261079"/>
        <a:ext cx="1225357" cy="1225357"/>
      </dsp:txXfrm>
    </dsp:sp>
    <dsp:sp modelId="{94118337-EBCA-464D-9499-EF4D5A5D5B2D}">
      <dsp:nvSpPr>
        <dsp:cNvPr id="0" name=""/>
        <dsp:cNvSpPr/>
      </dsp:nvSpPr>
      <dsp:spPr>
        <a:xfrm rot="14407798">
          <a:off x="2878934" y="3410373"/>
          <a:ext cx="740272" cy="5848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010355" y="3603420"/>
        <a:ext cx="564814" cy="350915"/>
      </dsp:txXfrm>
    </dsp:sp>
    <dsp:sp modelId="{76858BF3-E024-4926-BA5E-C290F103C6DE}">
      <dsp:nvSpPr>
        <dsp:cNvPr id="0" name=""/>
        <dsp:cNvSpPr/>
      </dsp:nvSpPr>
      <dsp:spPr>
        <a:xfrm>
          <a:off x="1695191" y="1639436"/>
          <a:ext cx="1732917" cy="1732917"/>
        </a:xfrm>
        <a:prstGeom prst="ellipse">
          <a:avLst/>
        </a:prstGeom>
        <a:solidFill>
          <a:srgbClr val="FFFF00"/>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en-US" sz="2500" b="1" kern="1200" dirty="0">
              <a:solidFill>
                <a:schemeClr val="tx1"/>
              </a:solidFill>
            </a:rPr>
            <a:t>Business Action Plan</a:t>
          </a:r>
        </a:p>
      </dsp:txBody>
      <dsp:txXfrm>
        <a:off x="1948971" y="1893216"/>
        <a:ext cx="1225357" cy="1225357"/>
      </dsp:txXfrm>
    </dsp:sp>
    <dsp:sp modelId="{8C1676FA-045D-4E5D-9205-C3561D918AB0}">
      <dsp:nvSpPr>
        <dsp:cNvPr id="0" name=""/>
        <dsp:cNvSpPr/>
      </dsp:nvSpPr>
      <dsp:spPr>
        <a:xfrm rot="19848599">
          <a:off x="3369003" y="1490444"/>
          <a:ext cx="973736" cy="5848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380144" y="1650202"/>
        <a:ext cx="798278" cy="350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2FD6D-B080-4F34-872C-878BA2BDCC49}">
      <dsp:nvSpPr>
        <dsp:cNvPr id="0" name=""/>
        <dsp:cNvSpPr/>
      </dsp:nvSpPr>
      <dsp:spPr>
        <a:xfrm>
          <a:off x="4296074" y="150890"/>
          <a:ext cx="1853944" cy="1736417"/>
        </a:xfrm>
        <a:prstGeom prst="ellipse">
          <a:avLst/>
        </a:prstGeom>
        <a:solidFill>
          <a:schemeClr val="accent1">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dirty="0">
              <a:solidFill>
                <a:schemeClr val="tx1"/>
              </a:solidFill>
            </a:rPr>
            <a:t>Understand 4 Key Trends</a:t>
          </a:r>
          <a:endParaRPr lang="en-US" sz="2000" b="1" kern="1200" dirty="0"/>
        </a:p>
      </dsp:txBody>
      <dsp:txXfrm>
        <a:off x="4567578" y="405182"/>
        <a:ext cx="1310936" cy="1227833"/>
      </dsp:txXfrm>
    </dsp:sp>
    <dsp:sp modelId="{885485C4-DCE6-49A6-993C-692871B64B39}">
      <dsp:nvSpPr>
        <dsp:cNvPr id="0" name=""/>
        <dsp:cNvSpPr/>
      </dsp:nvSpPr>
      <dsp:spPr>
        <a:xfrm rot="1714864">
          <a:off x="6145788" y="1468863"/>
          <a:ext cx="1027619" cy="5848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156479" y="1543865"/>
        <a:ext cx="852161" cy="350915"/>
      </dsp:txXfrm>
    </dsp:sp>
    <dsp:sp modelId="{0DEF7D49-BAFD-45A9-938B-5816C0DE4036}">
      <dsp:nvSpPr>
        <dsp:cNvPr id="0" name=""/>
        <dsp:cNvSpPr/>
      </dsp:nvSpPr>
      <dsp:spPr>
        <a:xfrm>
          <a:off x="7016175" y="1639421"/>
          <a:ext cx="1871932" cy="1732917"/>
        </a:xfrm>
        <a:prstGeom prst="ellipse">
          <a:avLst/>
        </a:prstGeom>
        <a:solidFill>
          <a:srgbClr val="FFC000"/>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kern="1200" dirty="0">
              <a:solidFill>
                <a:schemeClr val="tx1"/>
              </a:solidFill>
            </a:rPr>
            <a:t>Build Virtual Teams</a:t>
          </a:r>
        </a:p>
      </dsp:txBody>
      <dsp:txXfrm>
        <a:off x="7290313" y="1893201"/>
        <a:ext cx="1323656" cy="1225357"/>
      </dsp:txXfrm>
    </dsp:sp>
    <dsp:sp modelId="{E0865F78-20AC-4367-ADED-FB47657C4402}">
      <dsp:nvSpPr>
        <dsp:cNvPr id="0" name=""/>
        <dsp:cNvSpPr/>
      </dsp:nvSpPr>
      <dsp:spPr>
        <a:xfrm rot="7265188">
          <a:off x="6794736" y="3457621"/>
          <a:ext cx="882466" cy="5848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6927762" y="3499463"/>
        <a:ext cx="707008" cy="350915"/>
      </dsp:txXfrm>
    </dsp:sp>
    <dsp:sp modelId="{06AD12C1-D4A8-49D1-B71F-1BF3EAB7162E}">
      <dsp:nvSpPr>
        <dsp:cNvPr id="0" name=""/>
        <dsp:cNvSpPr/>
      </dsp:nvSpPr>
      <dsp:spPr>
        <a:xfrm>
          <a:off x="5658049" y="4007299"/>
          <a:ext cx="1732917" cy="1732917"/>
        </a:xfrm>
        <a:prstGeom prst="ellipse">
          <a:avLst/>
        </a:prstGeom>
        <a:solidFill>
          <a:srgbClr val="FF0000"/>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kern="1200" dirty="0">
              <a:solidFill>
                <a:schemeClr val="tx1"/>
              </a:solidFill>
            </a:rPr>
            <a:t>Adapt Your Systems</a:t>
          </a:r>
          <a:endParaRPr lang="en-US" sz="2400" b="1" kern="1200" dirty="0"/>
        </a:p>
      </dsp:txBody>
      <dsp:txXfrm>
        <a:off x="5911829" y="4261079"/>
        <a:ext cx="1225357" cy="1225357"/>
      </dsp:txXfrm>
    </dsp:sp>
    <dsp:sp modelId="{8D397FFC-81FE-424A-A41C-0C3F512EA7E3}">
      <dsp:nvSpPr>
        <dsp:cNvPr id="0" name=""/>
        <dsp:cNvSpPr/>
      </dsp:nvSpPr>
      <dsp:spPr>
        <a:xfrm rot="10800000">
          <a:off x="4858542" y="4581328"/>
          <a:ext cx="755107" cy="5848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5034000" y="4698300"/>
        <a:ext cx="579649" cy="350915"/>
      </dsp:txXfrm>
    </dsp:sp>
    <dsp:sp modelId="{CC24B9E5-5E32-403E-A1EB-1784187B1CC2}">
      <dsp:nvSpPr>
        <dsp:cNvPr id="0" name=""/>
        <dsp:cNvSpPr/>
      </dsp:nvSpPr>
      <dsp:spPr>
        <a:xfrm>
          <a:off x="3055125" y="4007299"/>
          <a:ext cx="1732917" cy="1732917"/>
        </a:xfrm>
        <a:prstGeom prst="ellipse">
          <a:avLst/>
        </a:prstGeom>
        <a:solidFill>
          <a:srgbClr val="00B050"/>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dirty="0">
              <a:solidFill>
                <a:schemeClr val="tx1"/>
              </a:solidFill>
            </a:rPr>
            <a:t>Build Virtual Marketing</a:t>
          </a:r>
          <a:endParaRPr lang="en-US" sz="2000" b="1" kern="1200" dirty="0"/>
        </a:p>
      </dsp:txBody>
      <dsp:txXfrm>
        <a:off x="3308905" y="4261079"/>
        <a:ext cx="1225357" cy="1225357"/>
      </dsp:txXfrm>
    </dsp:sp>
    <dsp:sp modelId="{94118337-EBCA-464D-9499-EF4D5A5D5B2D}">
      <dsp:nvSpPr>
        <dsp:cNvPr id="0" name=""/>
        <dsp:cNvSpPr/>
      </dsp:nvSpPr>
      <dsp:spPr>
        <a:xfrm rot="14407798">
          <a:off x="2878934" y="3410373"/>
          <a:ext cx="740272" cy="5848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010355" y="3603420"/>
        <a:ext cx="564814" cy="350915"/>
      </dsp:txXfrm>
    </dsp:sp>
    <dsp:sp modelId="{76858BF3-E024-4926-BA5E-C290F103C6DE}">
      <dsp:nvSpPr>
        <dsp:cNvPr id="0" name=""/>
        <dsp:cNvSpPr/>
      </dsp:nvSpPr>
      <dsp:spPr>
        <a:xfrm>
          <a:off x="1695191" y="1639436"/>
          <a:ext cx="1732917" cy="1732917"/>
        </a:xfrm>
        <a:prstGeom prst="ellipse">
          <a:avLst/>
        </a:prstGeom>
        <a:solidFill>
          <a:srgbClr val="FFFF00"/>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en-US" sz="2500" b="1" kern="1200" dirty="0">
              <a:solidFill>
                <a:schemeClr val="tx1"/>
              </a:solidFill>
            </a:rPr>
            <a:t>Business Action Plan</a:t>
          </a:r>
        </a:p>
      </dsp:txBody>
      <dsp:txXfrm>
        <a:off x="1948971" y="1893216"/>
        <a:ext cx="1225357" cy="1225357"/>
      </dsp:txXfrm>
    </dsp:sp>
    <dsp:sp modelId="{8C1676FA-045D-4E5D-9205-C3561D918AB0}">
      <dsp:nvSpPr>
        <dsp:cNvPr id="0" name=""/>
        <dsp:cNvSpPr/>
      </dsp:nvSpPr>
      <dsp:spPr>
        <a:xfrm rot="19848599">
          <a:off x="3369003" y="1490444"/>
          <a:ext cx="973736" cy="5848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380144" y="1650202"/>
        <a:ext cx="798278" cy="35091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11088-B1C4-4054-8D05-921B5C6C1C8F}" type="datetimeFigureOut">
              <a:rPr lang="en-US" smtClean="0"/>
              <a:t>6/29/2020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3853B-37D8-461B-969D-499B6FE67692}" type="slidenum">
              <a:rPr lang="en-US" smtClean="0"/>
              <a:t>‹#›</a:t>
            </a:fld>
            <a:endParaRPr lang="en-US"/>
          </a:p>
        </p:txBody>
      </p:sp>
    </p:spTree>
    <p:extLst>
      <p:ext uri="{BB962C8B-B14F-4D97-AF65-F5344CB8AC3E}">
        <p14:creationId xmlns:p14="http://schemas.microsoft.com/office/powerpoint/2010/main" val="76815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DA4B2-E3C5-4634-BCA3-9CC8CB089F17}"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15042" name="Rectangle 2"/>
          <p:cNvSpPr>
            <a:spLocks noGrp="1" noRot="1" noChangeAspect="1" noChangeArrowheads="1" noTextEdit="1"/>
          </p:cNvSpPr>
          <p:nvPr>
            <p:ph type="sldImg"/>
          </p:nvPr>
        </p:nvSpPr>
        <p:spPr>
          <a:xfrm>
            <a:off x="2330450" y="698500"/>
            <a:ext cx="4492625" cy="2527300"/>
          </a:xfrm>
          <a:ln/>
        </p:spPr>
      </p:sp>
      <p:sp>
        <p:nvSpPr>
          <p:cNvPr id="215043" name="Rectangle 3"/>
          <p:cNvSpPr>
            <a:spLocks noGrp="1" noChangeArrowheads="1"/>
          </p:cNvSpPr>
          <p:nvPr>
            <p:ph type="body" idx="1"/>
          </p:nvPr>
        </p:nvSpPr>
        <p:spPr>
          <a:xfrm>
            <a:off x="312516" y="3459741"/>
            <a:ext cx="3808072" cy="5138160"/>
          </a:xfrm>
        </p:spPr>
        <p:txBody>
          <a:bodyPr/>
          <a:lstStyle/>
          <a:p>
            <a:r>
              <a:rPr lang="en-AU" altLang="en-US" sz="1200" dirty="0">
                <a:latin typeface="Arial" charset="0"/>
              </a:rPr>
              <a:t>Technological advances provide an ongoing source of new business ideas.  </a:t>
            </a:r>
          </a:p>
          <a:p>
            <a:endParaRPr lang="en-AU" altLang="en-US" sz="1200" dirty="0">
              <a:latin typeface="Arial" charset="0"/>
            </a:endParaRPr>
          </a:p>
          <a:p>
            <a:r>
              <a:rPr lang="en-AU" altLang="en-US" sz="1200" dirty="0">
                <a:latin typeface="Arial" charset="0"/>
              </a:rPr>
              <a:t>In most cases, the technology itself isn’t the key to recognizing business opportunities.  Instead, the key is to recognize how technologies can be used and harnessed to help satisfy basic or changing human needs.  </a:t>
            </a:r>
          </a:p>
          <a:p>
            <a:endParaRPr lang="en-AU" altLang="en-US" sz="1200" dirty="0">
              <a:latin typeface="Arial" charset="0"/>
            </a:endParaRPr>
          </a:p>
          <a:p>
            <a:r>
              <a:rPr lang="en-AU" altLang="en-US" sz="1200" dirty="0">
                <a:latin typeface="Arial" charset="0"/>
              </a:rPr>
              <a:t>For example, the creation of the cell phone is a technological achievement, but it was motivated by an increasingly mobile population that finds many advantages to having the ability to communicate with co-workers, customers, friends and families from anywhere and everywhere.</a:t>
            </a:r>
            <a:endParaRPr lang="en-US" altLang="en-US" sz="1200" dirty="0">
              <a:latin typeface="Arial" charset="0"/>
            </a:endParaRPr>
          </a:p>
          <a:p>
            <a:endParaRPr lang="en-US" altLang="en-US" sz="1200" dirty="0">
              <a:latin typeface="Arial" charset="0"/>
            </a:endParaRPr>
          </a:p>
          <a:p>
            <a:r>
              <a:rPr lang="en-US" altLang="en-US" sz="1200" dirty="0">
                <a:latin typeface="Arial" charset="0"/>
              </a:rPr>
              <a:t>Technological advancements also provide opportunities to help people perform everyday tasks in a better or more convenient way. </a:t>
            </a:r>
          </a:p>
        </p:txBody>
      </p:sp>
    </p:spTree>
    <p:extLst>
      <p:ext uri="{BB962C8B-B14F-4D97-AF65-F5344CB8AC3E}">
        <p14:creationId xmlns:p14="http://schemas.microsoft.com/office/powerpoint/2010/main" val="262441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DA4B2-E3C5-4634-BCA3-9CC8CB089F17}"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15042" name="Rectangle 2"/>
          <p:cNvSpPr>
            <a:spLocks noGrp="1" noRot="1" noChangeAspect="1" noChangeArrowheads="1" noTextEdit="1"/>
          </p:cNvSpPr>
          <p:nvPr>
            <p:ph type="sldImg"/>
          </p:nvPr>
        </p:nvSpPr>
        <p:spPr>
          <a:xfrm>
            <a:off x="2330450" y="698500"/>
            <a:ext cx="4492625" cy="2527300"/>
          </a:xfrm>
          <a:ln/>
        </p:spPr>
      </p:sp>
      <p:sp>
        <p:nvSpPr>
          <p:cNvPr id="215043" name="Rectangle 3"/>
          <p:cNvSpPr>
            <a:spLocks noGrp="1" noChangeArrowheads="1"/>
          </p:cNvSpPr>
          <p:nvPr>
            <p:ph type="body" idx="1"/>
          </p:nvPr>
        </p:nvSpPr>
        <p:spPr>
          <a:xfrm>
            <a:off x="312516" y="3459741"/>
            <a:ext cx="3808072" cy="5138160"/>
          </a:xfrm>
        </p:spPr>
        <p:txBody>
          <a:bodyPr/>
          <a:lstStyle/>
          <a:p>
            <a:r>
              <a:rPr lang="en-AU" altLang="en-US" sz="1200" dirty="0">
                <a:latin typeface="Arial" charset="0"/>
              </a:rPr>
              <a:t>Technological advances provide an ongoing source of new business ideas.  </a:t>
            </a:r>
          </a:p>
          <a:p>
            <a:endParaRPr lang="en-AU" altLang="en-US" sz="1200" dirty="0">
              <a:latin typeface="Arial" charset="0"/>
            </a:endParaRPr>
          </a:p>
          <a:p>
            <a:r>
              <a:rPr lang="en-AU" altLang="en-US" sz="1200" dirty="0">
                <a:latin typeface="Arial" charset="0"/>
              </a:rPr>
              <a:t>In most cases, the technology itself isn’t the key to recognizing business opportunities.  Instead, the key is to recognize how technologies can be used and harnessed to help satisfy basic or changing human needs.  </a:t>
            </a:r>
          </a:p>
          <a:p>
            <a:endParaRPr lang="en-AU" altLang="en-US" sz="1200" dirty="0">
              <a:latin typeface="Arial" charset="0"/>
            </a:endParaRPr>
          </a:p>
          <a:p>
            <a:r>
              <a:rPr lang="en-AU" altLang="en-US" sz="1200" dirty="0">
                <a:latin typeface="Arial" charset="0"/>
              </a:rPr>
              <a:t>For example, the creation of the cell phone is a technological achievement, but it was motivated by an increasingly mobile population that finds many advantages to having the ability to communicate with co-workers, customers, friends and families from anywhere and everywhere.</a:t>
            </a:r>
            <a:endParaRPr lang="en-US" altLang="en-US" sz="1200" dirty="0">
              <a:latin typeface="Arial" charset="0"/>
            </a:endParaRPr>
          </a:p>
          <a:p>
            <a:endParaRPr lang="en-US" altLang="en-US" sz="1200" dirty="0">
              <a:latin typeface="Arial" charset="0"/>
            </a:endParaRPr>
          </a:p>
          <a:p>
            <a:r>
              <a:rPr lang="en-US" altLang="en-US" sz="1200" dirty="0">
                <a:latin typeface="Arial" charset="0"/>
              </a:rPr>
              <a:t>Technological advancements also provide opportunities to help people perform everyday tasks in a better or more convenient way. </a:t>
            </a:r>
          </a:p>
        </p:txBody>
      </p:sp>
    </p:spTree>
    <p:extLst>
      <p:ext uri="{BB962C8B-B14F-4D97-AF65-F5344CB8AC3E}">
        <p14:creationId xmlns:p14="http://schemas.microsoft.com/office/powerpoint/2010/main" val="110008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ef143da58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4ef143da58_0_1517:notes"/>
          <p:cNvSpPr txBox="1">
            <a:spLocks noGrp="1"/>
          </p:cNvSpPr>
          <p:nvPr>
            <p:ph type="body" idx="1"/>
          </p:nvPr>
        </p:nvSpPr>
        <p:spPr>
          <a:xfrm>
            <a:off x="685800" y="4343400"/>
            <a:ext cx="5486400" cy="4114800"/>
          </a:xfrm>
          <a:prstGeom prst="rect">
            <a:avLst/>
          </a:prstGeom>
        </p:spPr>
        <p:txBody>
          <a:bodyPr spcFirstLastPara="1" wrap="square" lIns="90545" tIns="90545" rIns="90545" bIns="90545" anchor="t" anchorCtr="0">
            <a:noAutofit/>
          </a:bodyPr>
          <a:lstStyle/>
          <a:p>
            <a:endParaRPr/>
          </a:p>
        </p:txBody>
      </p:sp>
      <p:sp>
        <p:nvSpPr>
          <p:cNvPr id="2" name="Footer Placeholder 1"/>
          <p:cNvSpPr>
            <a:spLocks noGrp="1"/>
          </p:cNvSpPr>
          <p:nvPr>
            <p:ph type="ftr" sz="quarter" idx="10"/>
          </p:nvPr>
        </p:nvSpPr>
        <p:spPr/>
        <p:txBody>
          <a:bodyPr/>
          <a:lstStyle/>
          <a:p>
            <a:r>
              <a:rPr lang="en-US"/>
              <a:t>Tom Guzzardo~TopLeadersCoach.com~Tom@topleaderscoach.com~678.898.5885</a:t>
            </a:r>
            <a:endParaRPr lang="en-US" dirty="0"/>
          </a:p>
        </p:txBody>
      </p:sp>
      <p:sp>
        <p:nvSpPr>
          <p:cNvPr id="3" name="Slide Number Placeholder 2"/>
          <p:cNvSpPr>
            <a:spLocks noGrp="1"/>
          </p:cNvSpPr>
          <p:nvPr>
            <p:ph type="sldNum" sz="quarter" idx="11"/>
          </p:nvPr>
        </p:nvSpPr>
        <p:spPr/>
        <p:txBody>
          <a:bodyPr/>
          <a:lstStyle/>
          <a:p>
            <a:fld id="{BDAC52F8-3A32-45C1-B270-691F63E302E5}" type="slidenum">
              <a:rPr lang="en-US" smtClean="0"/>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 Hudson Strategic Group 2019 - SMART Matrix – HsG – Henry Whitlow 404-202-6464</a:t>
            </a:r>
          </a:p>
        </p:txBody>
      </p:sp>
      <p:sp>
        <p:nvSpPr>
          <p:cNvPr id="6" name="Slide Number Placeholder 5"/>
          <p:cNvSpPr>
            <a:spLocks noGrp="1"/>
          </p:cNvSpPr>
          <p:nvPr>
            <p:ph type="sldNum" sz="quarter" idx="12"/>
          </p:nvPr>
        </p:nvSpPr>
        <p:spPr/>
        <p:txBody>
          <a:bodyPr/>
          <a:lstStyle/>
          <a:p>
            <a:fld id="{78D94B54-41B4-4342-8E21-1727F5BD6E22}" type="slidenum">
              <a:rPr lang="en-US" smtClean="0"/>
              <a:t>‹#›</a:t>
            </a:fld>
            <a:endParaRPr lang="en-US"/>
          </a:p>
        </p:txBody>
      </p:sp>
    </p:spTree>
    <p:extLst>
      <p:ext uri="{BB962C8B-B14F-4D97-AF65-F5344CB8AC3E}">
        <p14:creationId xmlns:p14="http://schemas.microsoft.com/office/powerpoint/2010/main" val="237748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 Hudson Strategic Group 2019 - SMART Matrix – HsG – Henry Whitlow 404-202-6464</a:t>
            </a:r>
          </a:p>
        </p:txBody>
      </p:sp>
      <p:sp>
        <p:nvSpPr>
          <p:cNvPr id="6" name="Slide Number Placeholder 5"/>
          <p:cNvSpPr>
            <a:spLocks noGrp="1"/>
          </p:cNvSpPr>
          <p:nvPr>
            <p:ph type="sldNum" sz="quarter" idx="12"/>
          </p:nvPr>
        </p:nvSpPr>
        <p:spPr/>
        <p:txBody>
          <a:bodyPr/>
          <a:lstStyle/>
          <a:p>
            <a:fld id="{78D94B54-41B4-4342-8E21-1727F5BD6E22}" type="slidenum">
              <a:rPr lang="en-US" smtClean="0"/>
              <a:t>‹#›</a:t>
            </a:fld>
            <a:endParaRPr lang="en-US"/>
          </a:p>
        </p:txBody>
      </p:sp>
    </p:spTree>
    <p:extLst>
      <p:ext uri="{BB962C8B-B14F-4D97-AF65-F5344CB8AC3E}">
        <p14:creationId xmlns:p14="http://schemas.microsoft.com/office/powerpoint/2010/main" val="343390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 Hudson Strategic Group 2019 - SMART Matrix – HsG – Henry Whitlow 404-202-6464</a:t>
            </a:r>
          </a:p>
        </p:txBody>
      </p:sp>
      <p:sp>
        <p:nvSpPr>
          <p:cNvPr id="6" name="Slide Number Placeholder 5"/>
          <p:cNvSpPr>
            <a:spLocks noGrp="1"/>
          </p:cNvSpPr>
          <p:nvPr>
            <p:ph type="sldNum" sz="quarter" idx="12"/>
          </p:nvPr>
        </p:nvSpPr>
        <p:spPr/>
        <p:txBody>
          <a:bodyPr/>
          <a:lstStyle/>
          <a:p>
            <a:fld id="{78D94B54-41B4-4342-8E21-1727F5BD6E22}" type="slidenum">
              <a:rPr lang="en-US" smtClean="0"/>
              <a:t>‹#›</a:t>
            </a:fld>
            <a:endParaRPr lang="en-US"/>
          </a:p>
        </p:txBody>
      </p:sp>
    </p:spTree>
    <p:extLst>
      <p:ext uri="{BB962C8B-B14F-4D97-AF65-F5344CB8AC3E}">
        <p14:creationId xmlns:p14="http://schemas.microsoft.com/office/powerpoint/2010/main" val="3175852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a:t>Click to edit Master title style</a:t>
            </a:r>
          </a:p>
        </p:txBody>
      </p:sp>
      <p:sp>
        <p:nvSpPr>
          <p:cNvPr id="3" name="Text Placeholder 2"/>
          <p:cNvSpPr>
            <a:spLocks noGrp="1"/>
          </p:cNvSpPr>
          <p:nvPr>
            <p:ph type="body" sz="half" idx="1"/>
          </p:nvPr>
        </p:nvSpPr>
        <p:spPr>
          <a:xfrm>
            <a:off x="1826684" y="1827213"/>
            <a:ext cx="477308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2967" y="1827213"/>
            <a:ext cx="4775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1422400" y="6248400"/>
            <a:ext cx="8331200" cy="457200"/>
          </a:xfrm>
        </p:spPr>
        <p:txBody>
          <a:bodyPr/>
          <a:lstStyle>
            <a:lvl1pPr>
              <a:defRPr/>
            </a:lvl1pPr>
          </a:lstStyle>
          <a:p>
            <a:r>
              <a:rPr lang="en-US" altLang="en-US"/>
              <a:t>(c) Hudson Strategic Group 2019 - SMART Matrix – HsG – Henry Whitlow 404-202-6464</a:t>
            </a:r>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r>
              <a:rPr lang="en-US" altLang="en-US"/>
              <a:t>2-</a:t>
            </a:r>
            <a:fld id="{DBDF49BD-C001-4AC8-96AC-E7F43D1091E6}" type="slidenum">
              <a:rPr lang="en-US" altLang="en-US"/>
              <a:pPr/>
              <a:t>‹#›</a:t>
            </a:fld>
            <a:endParaRPr lang="en-US" altLang="en-US"/>
          </a:p>
        </p:txBody>
      </p:sp>
    </p:spTree>
    <p:extLst>
      <p:ext uri="{BB962C8B-B14F-4D97-AF65-F5344CB8AC3E}">
        <p14:creationId xmlns:p14="http://schemas.microsoft.com/office/powerpoint/2010/main" val="691852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vpc_value_proposi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063552" y="116632"/>
            <a:ext cx="8160905" cy="360039"/>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Arial"/>
              <a:buNone/>
              <a:defRPr sz="1580" b="1">
                <a:solidFill>
                  <a:schemeClr val="dk1"/>
                </a:solidFill>
                <a:latin typeface="Arial"/>
                <a:ea typeface="Arial"/>
                <a:cs typeface="Arial"/>
                <a:sym typeface="Arial"/>
              </a:defRPr>
            </a:lvl1pPr>
            <a:lvl2pPr lvl="1" indent="0">
              <a:spcBef>
                <a:spcPts val="0"/>
              </a:spcBef>
              <a:buNone/>
              <a:defRPr sz="1688"/>
            </a:lvl2pPr>
            <a:lvl3pPr lvl="2" indent="0">
              <a:spcBef>
                <a:spcPts val="0"/>
              </a:spcBef>
              <a:buNone/>
              <a:defRPr sz="1688"/>
            </a:lvl3pPr>
            <a:lvl4pPr lvl="3" indent="0">
              <a:spcBef>
                <a:spcPts val="0"/>
              </a:spcBef>
              <a:buNone/>
              <a:defRPr sz="1688"/>
            </a:lvl4pPr>
            <a:lvl5pPr lvl="4" indent="0">
              <a:spcBef>
                <a:spcPts val="0"/>
              </a:spcBef>
              <a:buNone/>
              <a:defRPr sz="1688"/>
            </a:lvl5pPr>
            <a:lvl6pPr lvl="5" indent="0">
              <a:spcBef>
                <a:spcPts val="0"/>
              </a:spcBef>
              <a:buNone/>
              <a:defRPr sz="1688"/>
            </a:lvl6pPr>
            <a:lvl7pPr lvl="6" indent="0">
              <a:spcBef>
                <a:spcPts val="0"/>
              </a:spcBef>
              <a:buNone/>
              <a:defRPr sz="1688"/>
            </a:lvl7pPr>
            <a:lvl8pPr lvl="7" indent="0">
              <a:spcBef>
                <a:spcPts val="0"/>
              </a:spcBef>
              <a:buNone/>
              <a:defRPr sz="1688"/>
            </a:lvl8pPr>
            <a:lvl9pPr lvl="8" indent="0">
              <a:spcBef>
                <a:spcPts val="0"/>
              </a:spcBef>
              <a:buNone/>
              <a:defRPr sz="1688"/>
            </a:lvl9pPr>
          </a:lstStyle>
          <a:p>
            <a:endParaRPr/>
          </a:p>
        </p:txBody>
      </p:sp>
    </p:spTree>
    <p:extLst>
      <p:ext uri="{BB962C8B-B14F-4D97-AF65-F5344CB8AC3E}">
        <p14:creationId xmlns:p14="http://schemas.microsoft.com/office/powerpoint/2010/main" val="1548447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with_titl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2063552" y="116632"/>
            <a:ext cx="8160905" cy="360039"/>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Arial"/>
              <a:buNone/>
              <a:defRPr sz="1580" b="1">
                <a:solidFill>
                  <a:schemeClr val="dk1"/>
                </a:solidFill>
                <a:latin typeface="Arial"/>
                <a:ea typeface="Arial"/>
                <a:cs typeface="Arial"/>
                <a:sym typeface="Arial"/>
              </a:defRPr>
            </a:lvl1pPr>
            <a:lvl2pPr lvl="1" indent="0">
              <a:spcBef>
                <a:spcPts val="0"/>
              </a:spcBef>
              <a:buNone/>
              <a:defRPr sz="1688"/>
            </a:lvl2pPr>
            <a:lvl3pPr lvl="2" indent="0">
              <a:spcBef>
                <a:spcPts val="0"/>
              </a:spcBef>
              <a:buNone/>
              <a:defRPr sz="1688"/>
            </a:lvl3pPr>
            <a:lvl4pPr lvl="3" indent="0">
              <a:spcBef>
                <a:spcPts val="0"/>
              </a:spcBef>
              <a:buNone/>
              <a:defRPr sz="1688"/>
            </a:lvl4pPr>
            <a:lvl5pPr lvl="4" indent="0">
              <a:spcBef>
                <a:spcPts val="0"/>
              </a:spcBef>
              <a:buNone/>
              <a:defRPr sz="1688"/>
            </a:lvl5pPr>
            <a:lvl6pPr lvl="5" indent="0">
              <a:spcBef>
                <a:spcPts val="0"/>
              </a:spcBef>
              <a:buNone/>
              <a:defRPr sz="1688"/>
            </a:lvl6pPr>
            <a:lvl7pPr lvl="6" indent="0">
              <a:spcBef>
                <a:spcPts val="0"/>
              </a:spcBef>
              <a:buNone/>
              <a:defRPr sz="1688"/>
            </a:lvl7pPr>
            <a:lvl8pPr lvl="7" indent="0">
              <a:spcBef>
                <a:spcPts val="0"/>
              </a:spcBef>
              <a:buNone/>
              <a:defRPr sz="1688"/>
            </a:lvl8pPr>
            <a:lvl9pPr lvl="8" indent="0">
              <a:spcBef>
                <a:spcPts val="0"/>
              </a:spcBef>
              <a:buNone/>
              <a:defRPr sz="1688"/>
            </a:lvl9pPr>
          </a:lstStyle>
          <a:p>
            <a:endParaRPr/>
          </a:p>
        </p:txBody>
      </p:sp>
    </p:spTree>
    <p:extLst>
      <p:ext uri="{BB962C8B-B14F-4D97-AF65-F5344CB8AC3E}">
        <p14:creationId xmlns:p14="http://schemas.microsoft.com/office/powerpoint/2010/main" val="3910797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24" name="Google Shape;24;p4"/>
          <p:cNvSpPr txBox="1">
            <a:spLocks noGrp="1"/>
          </p:cNvSpPr>
          <p:nvPr>
            <p:ph type="sldNum" idx="2"/>
          </p:nvPr>
        </p:nvSpPr>
        <p:spPr>
          <a:xfrm>
            <a:off x="11277600" y="6331212"/>
            <a:ext cx="731600" cy="524700"/>
          </a:xfrm>
          <a:prstGeom prst="rect">
            <a:avLst/>
          </a:prstGeom>
        </p:spPr>
        <p:txBody>
          <a:bodyPr spcFirstLastPara="1" wrap="square" lIns="91425" tIns="91425" rIns="91425" bIns="91425" anchor="ctr" anchorCtr="0">
            <a:noAutofit/>
          </a:bodyPr>
          <a:lstStyle>
            <a:lvl1pPr lvl="0" rtl="0">
              <a:buNone/>
              <a:defRPr>
                <a:solidFill>
                  <a:schemeClr val="tx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dirty="0"/>
          </a:p>
        </p:txBody>
      </p:sp>
      <p:sp>
        <p:nvSpPr>
          <p:cNvPr id="4" name="Date Placeholder 3"/>
          <p:cNvSpPr>
            <a:spLocks noGrp="1"/>
          </p:cNvSpPr>
          <p:nvPr>
            <p:ph type="dt" sz="half" idx="10"/>
          </p:nvPr>
        </p:nvSpPr>
        <p:spPr/>
        <p:txBody>
          <a:bodyPr/>
          <a:lstStyle/>
          <a:p>
            <a:pPr defTabSz="457200"/>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a:lvl1pPr>
          </a:lstStyle>
          <a:p>
            <a:r>
              <a:rPr lang="en-US" dirty="0"/>
              <a:t>Tom Guzzardo~TopLeadersCoach.com~Tom@topleaderscoach.com~678.898.5885</a:t>
            </a:r>
          </a:p>
        </p:txBody>
      </p:sp>
    </p:spTree>
    <p:extLst>
      <p:ext uri="{BB962C8B-B14F-4D97-AF65-F5344CB8AC3E}">
        <p14:creationId xmlns:p14="http://schemas.microsoft.com/office/powerpoint/2010/main" val="2747956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E60AF6C1-C25C-4F6E-9C61-5ECCD426104F}" type="datetime1">
              <a:rPr lang="en-US" smtClean="0"/>
              <a:t>6/29/2020</a:t>
            </a:fld>
            <a:endParaRPr lang="en-US"/>
          </a:p>
        </p:txBody>
      </p:sp>
      <p:sp>
        <p:nvSpPr>
          <p:cNvPr id="5" name="Footer Placeholder 4"/>
          <p:cNvSpPr>
            <a:spLocks noGrp="1"/>
          </p:cNvSpPr>
          <p:nvPr>
            <p:ph type="ftr" sz="quarter" idx="11"/>
          </p:nvPr>
        </p:nvSpPr>
        <p:spPr>
          <a:xfrm>
            <a:off x="1565393" y="5357593"/>
            <a:ext cx="6713127" cy="365125"/>
          </a:xfrm>
        </p:spPr>
        <p:txBody>
          <a:bodyPr/>
          <a:lstStyle/>
          <a:p>
            <a:r>
              <a:rPr lang="en-US"/>
              <a:t>(c) 2020 Henry Whitlow 404-202-6464</a:t>
            </a:r>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43243064-5D12-4C84-A811-1B55C648672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72672D-89DF-4197-AB0D-4F408E03A0F2}" type="datetime1">
              <a:rPr lang="en-US" smtClean="0"/>
              <a:t>6/29/2020</a:t>
            </a:fld>
            <a:endParaRPr lang="en-US"/>
          </a:p>
        </p:txBody>
      </p:sp>
      <p:sp>
        <p:nvSpPr>
          <p:cNvPr id="5" name="Footer Placeholder 4"/>
          <p:cNvSpPr>
            <a:spLocks noGrp="1"/>
          </p:cNvSpPr>
          <p:nvPr>
            <p:ph type="ftr" sz="quarter" idx="11"/>
          </p:nvPr>
        </p:nvSpPr>
        <p:spPr/>
        <p:txBody>
          <a:bodyPr/>
          <a:lstStyle/>
          <a:p>
            <a:r>
              <a:rPr lang="en-US"/>
              <a:t>(c) 2020 Henry Whitlow 404-202-6464</a:t>
            </a:r>
          </a:p>
        </p:txBody>
      </p:sp>
      <p:sp>
        <p:nvSpPr>
          <p:cNvPr id="6" name="Slide Number Placeholder 5"/>
          <p:cNvSpPr>
            <a:spLocks noGrp="1"/>
          </p:cNvSpPr>
          <p:nvPr>
            <p:ph type="sldNum" sz="quarter" idx="12"/>
          </p:nvPr>
        </p:nvSpPr>
        <p:spPr/>
        <p:txBody>
          <a:bodyPr/>
          <a:lstStyle/>
          <a:p>
            <a:fld id="{43243064-5D12-4C84-A811-1B55C648672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A2C868-8819-4CED-9E31-C5361F7381EB}" type="datetime1">
              <a:rPr lang="en-US" smtClean="0"/>
              <a:t>6/29/2020</a:t>
            </a:fld>
            <a:endParaRPr lang="en-US"/>
          </a:p>
        </p:txBody>
      </p:sp>
      <p:sp>
        <p:nvSpPr>
          <p:cNvPr id="5" name="Footer Placeholder 4"/>
          <p:cNvSpPr>
            <a:spLocks noGrp="1"/>
          </p:cNvSpPr>
          <p:nvPr>
            <p:ph type="ftr" sz="quarter" idx="11"/>
          </p:nvPr>
        </p:nvSpPr>
        <p:spPr/>
        <p:txBody>
          <a:bodyPr/>
          <a:lstStyle/>
          <a:p>
            <a:r>
              <a:rPr lang="en-US"/>
              <a:t>(c) 2020 Henry Whitlow 404-202-6464</a:t>
            </a:r>
          </a:p>
        </p:txBody>
      </p:sp>
      <p:sp>
        <p:nvSpPr>
          <p:cNvPr id="6" name="Slide Number Placeholder 5"/>
          <p:cNvSpPr>
            <a:spLocks noGrp="1"/>
          </p:cNvSpPr>
          <p:nvPr>
            <p:ph type="sldNum" sz="quarter" idx="12"/>
          </p:nvPr>
        </p:nvSpPr>
        <p:spPr/>
        <p:txBody>
          <a:bodyPr/>
          <a:lstStyle/>
          <a:p>
            <a:fld id="{43243064-5D12-4C84-A811-1B55C648672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8A2D9411-6FAF-4C6B-979B-1EC42E100C9D}" type="datetime1">
              <a:rPr lang="en-US" smtClean="0"/>
              <a:t>6/29/2020</a:t>
            </a:fld>
            <a:endParaRPr lang="en-US"/>
          </a:p>
        </p:txBody>
      </p:sp>
      <p:sp>
        <p:nvSpPr>
          <p:cNvPr id="6" name="Footer Placeholder 5"/>
          <p:cNvSpPr>
            <a:spLocks noGrp="1"/>
          </p:cNvSpPr>
          <p:nvPr>
            <p:ph type="ftr" sz="quarter" idx="11"/>
          </p:nvPr>
        </p:nvSpPr>
        <p:spPr/>
        <p:txBody>
          <a:bodyPr/>
          <a:lstStyle/>
          <a:p>
            <a:r>
              <a:rPr lang="en-US"/>
              <a:t>(c) 2020 Henry Whitlow 404-202-6464</a:t>
            </a:r>
          </a:p>
        </p:txBody>
      </p:sp>
      <p:sp>
        <p:nvSpPr>
          <p:cNvPr id="7" name="Slide Number Placeholder 6"/>
          <p:cNvSpPr>
            <a:spLocks noGrp="1"/>
          </p:cNvSpPr>
          <p:nvPr>
            <p:ph type="sldNum" sz="quarter" idx="12"/>
          </p:nvPr>
        </p:nvSpPr>
        <p:spPr/>
        <p:txBody>
          <a:bodyPr/>
          <a:lstStyle/>
          <a:p>
            <a:fld id="{43243064-5D12-4C84-A811-1B55C6486725}" type="slidenum">
              <a:rPr lang="en-US" smtClean="0"/>
              <a:t>‹#›</a:t>
            </a:fld>
            <a:endParaRPr lang="en-US"/>
          </a:p>
        </p:txBody>
      </p:sp>
      <p:sp>
        <p:nvSpPr>
          <p:cNvPr id="9" name="Content Placeholder 8"/>
          <p:cNvSpPr>
            <a:spLocks noGrp="1"/>
          </p:cNvSpPr>
          <p:nvPr>
            <p:ph sz="quarter" idx="13"/>
          </p:nvPr>
        </p:nvSpPr>
        <p:spPr>
          <a:xfrm>
            <a:off x="1731264" y="2121407"/>
            <a:ext cx="42672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17920" y="2119313"/>
            <a:ext cx="42672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78D94B54-41B4-4342-8E21-1727F5BD6E22}" type="slidenum">
              <a:rPr lang="en-US" smtClean="0"/>
              <a:t>‹#›</a:t>
            </a:fld>
            <a:endParaRPr lang="en-US"/>
          </a:p>
        </p:txBody>
      </p:sp>
    </p:spTree>
    <p:extLst>
      <p:ext uri="{BB962C8B-B14F-4D97-AF65-F5344CB8AC3E}">
        <p14:creationId xmlns:p14="http://schemas.microsoft.com/office/powerpoint/2010/main" val="945670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D78CAB6-F833-44BF-B1E3-DCE4C70F82B3}" type="datetime1">
              <a:rPr lang="en-US" smtClean="0"/>
              <a:t>6/29/2020</a:t>
            </a:fld>
            <a:endParaRPr lang="en-US"/>
          </a:p>
        </p:txBody>
      </p:sp>
      <p:sp>
        <p:nvSpPr>
          <p:cNvPr id="8" name="Footer Placeholder 7"/>
          <p:cNvSpPr>
            <a:spLocks noGrp="1"/>
          </p:cNvSpPr>
          <p:nvPr>
            <p:ph type="ftr" sz="quarter" idx="11"/>
          </p:nvPr>
        </p:nvSpPr>
        <p:spPr/>
        <p:txBody>
          <a:bodyPr/>
          <a:lstStyle/>
          <a:p>
            <a:r>
              <a:rPr lang="en-US"/>
              <a:t>(c) 2020 Henry Whitlow 404-202-6464</a:t>
            </a:r>
          </a:p>
        </p:txBody>
      </p:sp>
      <p:sp>
        <p:nvSpPr>
          <p:cNvPr id="9" name="Slide Number Placeholder 8"/>
          <p:cNvSpPr>
            <a:spLocks noGrp="1"/>
          </p:cNvSpPr>
          <p:nvPr>
            <p:ph type="sldNum" sz="quarter" idx="12"/>
          </p:nvPr>
        </p:nvSpPr>
        <p:spPr/>
        <p:txBody>
          <a:bodyPr/>
          <a:lstStyle/>
          <a:p>
            <a:fld id="{43243064-5D12-4C84-A811-1B55C6486725}" type="slidenum">
              <a:rPr lang="en-US" smtClean="0"/>
              <a:t>‹#›</a:t>
            </a:fld>
            <a:endParaRPr lang="en-US"/>
          </a:p>
        </p:txBody>
      </p:sp>
      <p:sp>
        <p:nvSpPr>
          <p:cNvPr id="11" name="Content Placeholder 10"/>
          <p:cNvSpPr>
            <a:spLocks noGrp="1"/>
          </p:cNvSpPr>
          <p:nvPr>
            <p:ph sz="quarter" idx="13"/>
          </p:nvPr>
        </p:nvSpPr>
        <p:spPr>
          <a:xfrm>
            <a:off x="1731264" y="2944368"/>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88DC76-4CED-4E0F-8A2B-92306DFA16E7}" type="datetime1">
              <a:rPr lang="en-US" smtClean="0"/>
              <a:t>6/29/2020</a:t>
            </a:fld>
            <a:endParaRPr lang="en-US"/>
          </a:p>
        </p:txBody>
      </p:sp>
      <p:sp>
        <p:nvSpPr>
          <p:cNvPr id="4" name="Footer Placeholder 3"/>
          <p:cNvSpPr>
            <a:spLocks noGrp="1"/>
          </p:cNvSpPr>
          <p:nvPr>
            <p:ph type="ftr" sz="quarter" idx="11"/>
          </p:nvPr>
        </p:nvSpPr>
        <p:spPr/>
        <p:txBody>
          <a:bodyPr/>
          <a:lstStyle/>
          <a:p>
            <a:r>
              <a:rPr lang="en-US"/>
              <a:t>(c) 2020 Henry Whitlow 404-202-6464</a:t>
            </a:r>
          </a:p>
        </p:txBody>
      </p:sp>
      <p:sp>
        <p:nvSpPr>
          <p:cNvPr id="5" name="Slide Number Placeholder 4"/>
          <p:cNvSpPr>
            <a:spLocks noGrp="1"/>
          </p:cNvSpPr>
          <p:nvPr>
            <p:ph type="sldNum" sz="quarter" idx="12"/>
          </p:nvPr>
        </p:nvSpPr>
        <p:spPr/>
        <p:txBody>
          <a:bodyPr/>
          <a:lstStyle/>
          <a:p>
            <a:fld id="{43243064-5D12-4C84-A811-1B55C648672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74813-8639-4BA4-BA92-E80C11848872}" type="datetime1">
              <a:rPr lang="en-US" smtClean="0"/>
              <a:t>6/29/2020</a:t>
            </a:fld>
            <a:endParaRPr lang="en-US"/>
          </a:p>
        </p:txBody>
      </p:sp>
      <p:sp>
        <p:nvSpPr>
          <p:cNvPr id="3" name="Footer Placeholder 2"/>
          <p:cNvSpPr>
            <a:spLocks noGrp="1"/>
          </p:cNvSpPr>
          <p:nvPr>
            <p:ph type="ftr" sz="quarter" idx="11"/>
          </p:nvPr>
        </p:nvSpPr>
        <p:spPr/>
        <p:txBody>
          <a:bodyPr/>
          <a:lstStyle/>
          <a:p>
            <a:r>
              <a:rPr lang="en-US"/>
              <a:t>(c) 2020 Henry Whitlow 404-202-6464</a:t>
            </a:r>
          </a:p>
        </p:txBody>
      </p:sp>
      <p:sp>
        <p:nvSpPr>
          <p:cNvPr id="4" name="Slide Number Placeholder 3"/>
          <p:cNvSpPr>
            <a:spLocks noGrp="1"/>
          </p:cNvSpPr>
          <p:nvPr>
            <p:ph type="sldNum" sz="quarter" idx="12"/>
          </p:nvPr>
        </p:nvSpPr>
        <p:spPr/>
        <p:txBody>
          <a:bodyPr/>
          <a:lstStyle/>
          <a:p>
            <a:fld id="{43243064-5D12-4C84-A811-1B55C6486725}"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8455598" y="5885673"/>
            <a:ext cx="1618428" cy="365125"/>
          </a:xfrm>
        </p:spPr>
        <p:txBody>
          <a:bodyPr/>
          <a:lstStyle/>
          <a:p>
            <a:fld id="{29B737C7-D25E-4885-B108-202BD4FA8786}" type="datetime1">
              <a:rPr lang="en-US" smtClean="0"/>
              <a:t>6/29/2020</a:t>
            </a:fld>
            <a:endParaRPr lang="en-US"/>
          </a:p>
        </p:txBody>
      </p:sp>
      <p:sp>
        <p:nvSpPr>
          <p:cNvPr id="6" name="Footer Placeholder 5"/>
          <p:cNvSpPr>
            <a:spLocks noGrp="1"/>
          </p:cNvSpPr>
          <p:nvPr>
            <p:ph type="ftr" sz="quarter" idx="11"/>
          </p:nvPr>
        </p:nvSpPr>
        <p:spPr>
          <a:xfrm rot="-60000">
            <a:off x="1219406" y="5829262"/>
            <a:ext cx="4696809" cy="365125"/>
          </a:xfrm>
        </p:spPr>
        <p:txBody>
          <a:bodyPr/>
          <a:lstStyle/>
          <a:p>
            <a:r>
              <a:rPr lang="en-US"/>
              <a:t>(c) 2020 Henry Whitlow 404-202-6464</a:t>
            </a:r>
          </a:p>
        </p:txBody>
      </p:sp>
      <p:sp>
        <p:nvSpPr>
          <p:cNvPr id="7" name="Slide Number Placeholder 6"/>
          <p:cNvSpPr>
            <a:spLocks noGrp="1"/>
          </p:cNvSpPr>
          <p:nvPr>
            <p:ph type="sldNum" sz="quarter" idx="12"/>
          </p:nvPr>
        </p:nvSpPr>
        <p:spPr>
          <a:xfrm rot="60000">
            <a:off x="10076418" y="5896962"/>
            <a:ext cx="738697" cy="365125"/>
          </a:xfrm>
        </p:spPr>
        <p:txBody>
          <a:bodyPr/>
          <a:lstStyle/>
          <a:p>
            <a:fld id="{43243064-5D12-4C84-A811-1B55C6486725}"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8461249" y="5888738"/>
            <a:ext cx="1618428" cy="365125"/>
          </a:xfrm>
        </p:spPr>
        <p:txBody>
          <a:bodyPr/>
          <a:lstStyle/>
          <a:p>
            <a:fld id="{37352878-F886-416B-83C5-CB7A12C42F36}" type="datetime1">
              <a:rPr lang="en-US" smtClean="0"/>
              <a:t>6/29/2020</a:t>
            </a:fld>
            <a:endParaRPr lang="en-US"/>
          </a:p>
        </p:txBody>
      </p:sp>
      <p:sp>
        <p:nvSpPr>
          <p:cNvPr id="6" name="Footer Placeholder 5"/>
          <p:cNvSpPr>
            <a:spLocks noGrp="1"/>
          </p:cNvSpPr>
          <p:nvPr>
            <p:ph type="ftr" sz="quarter" idx="11"/>
          </p:nvPr>
        </p:nvSpPr>
        <p:spPr>
          <a:xfrm rot="-60000">
            <a:off x="1219426" y="5831038"/>
            <a:ext cx="4425391" cy="365125"/>
          </a:xfrm>
        </p:spPr>
        <p:txBody>
          <a:bodyPr/>
          <a:lstStyle/>
          <a:p>
            <a:r>
              <a:rPr lang="en-US"/>
              <a:t>(c) 2020 Henry Whitlow 404-202-6464</a:t>
            </a:r>
          </a:p>
        </p:txBody>
      </p:sp>
      <p:sp>
        <p:nvSpPr>
          <p:cNvPr id="7" name="Slide Number Placeholder 6"/>
          <p:cNvSpPr>
            <a:spLocks noGrp="1"/>
          </p:cNvSpPr>
          <p:nvPr>
            <p:ph type="sldNum" sz="quarter" idx="12"/>
          </p:nvPr>
        </p:nvSpPr>
        <p:spPr>
          <a:xfrm rot="60000">
            <a:off x="10082786" y="5900027"/>
            <a:ext cx="738697" cy="365125"/>
          </a:xfrm>
        </p:spPr>
        <p:txBody>
          <a:bodyPr/>
          <a:lstStyle/>
          <a:p>
            <a:fld id="{43243064-5D12-4C84-A811-1B55C6486725}"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F784C-796E-417F-A137-B5DA8B2C47CD}" type="datetime1">
              <a:rPr lang="en-US" smtClean="0"/>
              <a:t>6/29/2020</a:t>
            </a:fld>
            <a:endParaRPr lang="en-US"/>
          </a:p>
        </p:txBody>
      </p:sp>
      <p:sp>
        <p:nvSpPr>
          <p:cNvPr id="5" name="Footer Placeholder 4"/>
          <p:cNvSpPr>
            <a:spLocks noGrp="1"/>
          </p:cNvSpPr>
          <p:nvPr>
            <p:ph type="ftr" sz="quarter" idx="11"/>
          </p:nvPr>
        </p:nvSpPr>
        <p:spPr/>
        <p:txBody>
          <a:bodyPr/>
          <a:lstStyle/>
          <a:p>
            <a:r>
              <a:rPr lang="en-US"/>
              <a:t>(c) 2020 Henry Whitlow 404-202-6464</a:t>
            </a:r>
          </a:p>
        </p:txBody>
      </p:sp>
      <p:sp>
        <p:nvSpPr>
          <p:cNvPr id="6" name="Slide Number Placeholder 5"/>
          <p:cNvSpPr>
            <a:spLocks noGrp="1"/>
          </p:cNvSpPr>
          <p:nvPr>
            <p:ph type="sldNum" sz="quarter" idx="12"/>
          </p:nvPr>
        </p:nvSpPr>
        <p:spPr/>
        <p:txBody>
          <a:bodyPr/>
          <a:lstStyle/>
          <a:p>
            <a:fld id="{43243064-5D12-4C84-A811-1B55C6486725}"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E51441-AFDA-4FEB-B07C-121B9B73E4CB}" type="datetime1">
              <a:rPr lang="en-US" smtClean="0"/>
              <a:t>6/29/2020</a:t>
            </a:fld>
            <a:endParaRPr lang="en-US"/>
          </a:p>
        </p:txBody>
      </p:sp>
      <p:sp>
        <p:nvSpPr>
          <p:cNvPr id="5" name="Footer Placeholder 4"/>
          <p:cNvSpPr>
            <a:spLocks noGrp="1"/>
          </p:cNvSpPr>
          <p:nvPr>
            <p:ph type="ftr" sz="quarter" idx="11"/>
          </p:nvPr>
        </p:nvSpPr>
        <p:spPr/>
        <p:txBody>
          <a:bodyPr/>
          <a:lstStyle/>
          <a:p>
            <a:r>
              <a:rPr lang="en-US"/>
              <a:t>(c) 2020 Henry Whitlow 404-202-6464</a:t>
            </a:r>
          </a:p>
        </p:txBody>
      </p:sp>
      <p:sp>
        <p:nvSpPr>
          <p:cNvPr id="6" name="Slide Number Placeholder 5"/>
          <p:cNvSpPr>
            <a:spLocks noGrp="1"/>
          </p:cNvSpPr>
          <p:nvPr>
            <p:ph type="sldNum" sz="quarter" idx="12"/>
          </p:nvPr>
        </p:nvSpPr>
        <p:spPr/>
        <p:txBody>
          <a:bodyPr/>
          <a:lstStyle/>
          <a:p>
            <a:fld id="{43243064-5D12-4C84-A811-1B55C64867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 Hudson Strategic Group 2019 - SMART Matrix – HsG – Henry Whitlow 404-202-6464</a:t>
            </a:r>
          </a:p>
        </p:txBody>
      </p:sp>
      <p:sp>
        <p:nvSpPr>
          <p:cNvPr id="6" name="Slide Number Placeholder 5"/>
          <p:cNvSpPr>
            <a:spLocks noGrp="1"/>
          </p:cNvSpPr>
          <p:nvPr>
            <p:ph type="sldNum" sz="quarter" idx="12"/>
          </p:nvPr>
        </p:nvSpPr>
        <p:spPr/>
        <p:txBody>
          <a:bodyPr/>
          <a:lstStyle/>
          <a:p>
            <a:fld id="{78D94B54-41B4-4342-8E21-1727F5BD6E22}" type="slidenum">
              <a:rPr lang="en-US" smtClean="0"/>
              <a:t>‹#›</a:t>
            </a:fld>
            <a:endParaRPr lang="en-US"/>
          </a:p>
        </p:txBody>
      </p:sp>
    </p:spTree>
    <p:extLst>
      <p:ext uri="{BB962C8B-B14F-4D97-AF65-F5344CB8AC3E}">
        <p14:creationId xmlns:p14="http://schemas.microsoft.com/office/powerpoint/2010/main" val="209573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 Hudson Strategic Group 2019 - SMART Matrix – HsG – Henry Whitlow 404-202-6464</a:t>
            </a:r>
          </a:p>
        </p:txBody>
      </p:sp>
      <p:sp>
        <p:nvSpPr>
          <p:cNvPr id="7" name="Slide Number Placeholder 6"/>
          <p:cNvSpPr>
            <a:spLocks noGrp="1"/>
          </p:cNvSpPr>
          <p:nvPr>
            <p:ph type="sldNum" sz="quarter" idx="12"/>
          </p:nvPr>
        </p:nvSpPr>
        <p:spPr/>
        <p:txBody>
          <a:bodyPr/>
          <a:lstStyle/>
          <a:p>
            <a:fld id="{78D94B54-41B4-4342-8E21-1727F5BD6E22}" type="slidenum">
              <a:rPr lang="en-US" smtClean="0"/>
              <a:t>‹#›</a:t>
            </a:fld>
            <a:endParaRPr lang="en-US"/>
          </a:p>
        </p:txBody>
      </p:sp>
    </p:spTree>
    <p:extLst>
      <p:ext uri="{BB962C8B-B14F-4D97-AF65-F5344CB8AC3E}">
        <p14:creationId xmlns:p14="http://schemas.microsoft.com/office/powerpoint/2010/main" val="12292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 Hudson Strategic Group 2019 - SMART Matrix – HsG – Henry Whitlow 404-202-6464</a:t>
            </a:r>
          </a:p>
        </p:txBody>
      </p:sp>
      <p:sp>
        <p:nvSpPr>
          <p:cNvPr id="9" name="Slide Number Placeholder 8"/>
          <p:cNvSpPr>
            <a:spLocks noGrp="1"/>
          </p:cNvSpPr>
          <p:nvPr>
            <p:ph type="sldNum" sz="quarter" idx="12"/>
          </p:nvPr>
        </p:nvSpPr>
        <p:spPr/>
        <p:txBody>
          <a:bodyPr/>
          <a:lstStyle/>
          <a:p>
            <a:fld id="{78D94B54-41B4-4342-8E21-1727F5BD6E22}" type="slidenum">
              <a:rPr lang="en-US" smtClean="0"/>
              <a:t>‹#›</a:t>
            </a:fld>
            <a:endParaRPr lang="en-US"/>
          </a:p>
        </p:txBody>
      </p:sp>
    </p:spTree>
    <p:extLst>
      <p:ext uri="{BB962C8B-B14F-4D97-AF65-F5344CB8AC3E}">
        <p14:creationId xmlns:p14="http://schemas.microsoft.com/office/powerpoint/2010/main" val="22785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 Hudson Strategic Group 2019 - SMART Matrix – HsG – Henry Whitlow 404-202-6464</a:t>
            </a:r>
          </a:p>
        </p:txBody>
      </p:sp>
      <p:sp>
        <p:nvSpPr>
          <p:cNvPr id="5" name="Slide Number Placeholder 4"/>
          <p:cNvSpPr>
            <a:spLocks noGrp="1"/>
          </p:cNvSpPr>
          <p:nvPr>
            <p:ph type="sldNum" sz="quarter" idx="12"/>
          </p:nvPr>
        </p:nvSpPr>
        <p:spPr/>
        <p:txBody>
          <a:bodyPr/>
          <a:lstStyle/>
          <a:p>
            <a:fld id="{78D94B54-41B4-4342-8E21-1727F5BD6E22}" type="slidenum">
              <a:rPr lang="en-US" smtClean="0"/>
              <a:t>‹#›</a:t>
            </a:fld>
            <a:endParaRPr lang="en-US"/>
          </a:p>
        </p:txBody>
      </p:sp>
    </p:spTree>
    <p:extLst>
      <p:ext uri="{BB962C8B-B14F-4D97-AF65-F5344CB8AC3E}">
        <p14:creationId xmlns:p14="http://schemas.microsoft.com/office/powerpoint/2010/main" val="424837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 Hudson Strategic Group 2019 - SMART Matrix – HsG – Henry Whitlow 404-202-6464</a:t>
            </a:r>
          </a:p>
        </p:txBody>
      </p:sp>
      <p:sp>
        <p:nvSpPr>
          <p:cNvPr id="4" name="Slide Number Placeholder 3"/>
          <p:cNvSpPr>
            <a:spLocks noGrp="1"/>
          </p:cNvSpPr>
          <p:nvPr>
            <p:ph type="sldNum" sz="quarter" idx="12"/>
          </p:nvPr>
        </p:nvSpPr>
        <p:spPr/>
        <p:txBody>
          <a:bodyPr/>
          <a:lstStyle/>
          <a:p>
            <a:fld id="{78D94B54-41B4-4342-8E21-1727F5BD6E22}" type="slidenum">
              <a:rPr lang="en-US" smtClean="0"/>
              <a:t>‹#›</a:t>
            </a:fld>
            <a:endParaRPr lang="en-US"/>
          </a:p>
        </p:txBody>
      </p:sp>
    </p:spTree>
    <p:extLst>
      <p:ext uri="{BB962C8B-B14F-4D97-AF65-F5344CB8AC3E}">
        <p14:creationId xmlns:p14="http://schemas.microsoft.com/office/powerpoint/2010/main" val="326879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 Hudson Strategic Group 2019 - SMART Matrix – HsG – Henry Whitlow 404-202-6464</a:t>
            </a:r>
          </a:p>
        </p:txBody>
      </p:sp>
      <p:sp>
        <p:nvSpPr>
          <p:cNvPr id="7" name="Slide Number Placeholder 6"/>
          <p:cNvSpPr>
            <a:spLocks noGrp="1"/>
          </p:cNvSpPr>
          <p:nvPr>
            <p:ph type="sldNum" sz="quarter" idx="12"/>
          </p:nvPr>
        </p:nvSpPr>
        <p:spPr/>
        <p:txBody>
          <a:bodyPr/>
          <a:lstStyle/>
          <a:p>
            <a:fld id="{78D94B54-41B4-4342-8E21-1727F5BD6E22}" type="slidenum">
              <a:rPr lang="en-US" smtClean="0"/>
              <a:t>‹#›</a:t>
            </a:fld>
            <a:endParaRPr lang="en-US"/>
          </a:p>
        </p:txBody>
      </p:sp>
    </p:spTree>
    <p:extLst>
      <p:ext uri="{BB962C8B-B14F-4D97-AF65-F5344CB8AC3E}">
        <p14:creationId xmlns:p14="http://schemas.microsoft.com/office/powerpoint/2010/main" val="116367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 Hudson Strategic Group 2019 - SMART Matrix – HsG – Henry Whitlow 404-202-6464</a:t>
            </a:r>
          </a:p>
        </p:txBody>
      </p:sp>
      <p:sp>
        <p:nvSpPr>
          <p:cNvPr id="7" name="Slide Number Placeholder 6"/>
          <p:cNvSpPr>
            <a:spLocks noGrp="1"/>
          </p:cNvSpPr>
          <p:nvPr>
            <p:ph type="sldNum" sz="quarter" idx="12"/>
          </p:nvPr>
        </p:nvSpPr>
        <p:spPr/>
        <p:txBody>
          <a:bodyPr/>
          <a:lstStyle/>
          <a:p>
            <a:fld id="{78D94B54-41B4-4342-8E21-1727F5BD6E22}" type="slidenum">
              <a:rPr lang="en-US" smtClean="0"/>
              <a:t>‹#›</a:t>
            </a:fld>
            <a:endParaRPr lang="en-US"/>
          </a:p>
        </p:txBody>
      </p:sp>
    </p:spTree>
    <p:extLst>
      <p:ext uri="{BB962C8B-B14F-4D97-AF65-F5344CB8AC3E}">
        <p14:creationId xmlns:p14="http://schemas.microsoft.com/office/powerpoint/2010/main" val="403986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 Hudson Strategic Group 2019 - SMART Matrix – HsG – Henry Whitlow 404-202-6464</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D94B54-41B4-4342-8E21-1727F5BD6E22}" type="slidenum">
              <a:rPr lang="en-US" smtClean="0"/>
              <a:t>‹#›</a:t>
            </a:fld>
            <a:endParaRPr lang="en-US"/>
          </a:p>
        </p:txBody>
      </p:sp>
      <p:sp>
        <p:nvSpPr>
          <p:cNvPr id="7" name="Rectangle 6"/>
          <p:cNvSpPr/>
          <p:nvPr userDrawn="1"/>
        </p:nvSpPr>
        <p:spPr>
          <a:xfrm>
            <a:off x="5590167" y="6480372"/>
            <a:ext cx="10160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137856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99" r:id="rId1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endParaRPr lang="en-US"/>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US"/>
              <a:t>(c) Hudson Strategic Group 2019 - SMART Matrix – HsG – Henry Whitlow 404-202-6464</a:t>
            </a:r>
            <a:endParaRPr lang="en-US" dirty="0"/>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8D94B54-41B4-4342-8E21-1727F5BD6E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tom@topleaderscoach.com"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4C3C-9E8C-4219-9A90-DD29719EA4EE}"/>
              </a:ext>
            </a:extLst>
          </p:cNvPr>
          <p:cNvSpPr>
            <a:spLocks noGrp="1"/>
          </p:cNvSpPr>
          <p:nvPr>
            <p:ph type="ctrTitle"/>
          </p:nvPr>
        </p:nvSpPr>
        <p:spPr>
          <a:xfrm>
            <a:off x="1755168" y="2018366"/>
            <a:ext cx="8489247" cy="1919111"/>
          </a:xfrm>
        </p:spPr>
        <p:txBody>
          <a:bodyPr>
            <a:noAutofit/>
          </a:bodyPr>
          <a:lstStyle/>
          <a:p>
            <a:r>
              <a:rPr lang="en-US" sz="3600" dirty="0"/>
              <a:t>ADAPTING YOUR PRACTICE TO THE NEW BUSINESS REALITY: </a:t>
            </a:r>
            <a:br>
              <a:rPr lang="en-US" sz="3600" dirty="0"/>
            </a:br>
            <a:r>
              <a:rPr lang="en-US" sz="3600" dirty="0"/>
              <a:t>Becoming Blockbuster or New Netflix?</a:t>
            </a:r>
          </a:p>
        </p:txBody>
      </p:sp>
      <p:sp>
        <p:nvSpPr>
          <p:cNvPr id="3" name="Subtitle 2">
            <a:extLst>
              <a:ext uri="{FF2B5EF4-FFF2-40B4-BE49-F238E27FC236}">
                <a16:creationId xmlns:a16="http://schemas.microsoft.com/office/drawing/2014/main" id="{C435FB3C-6E76-4FE6-BD13-8EAA12478C42}"/>
              </a:ext>
            </a:extLst>
          </p:cNvPr>
          <p:cNvSpPr>
            <a:spLocks noGrp="1"/>
          </p:cNvSpPr>
          <p:nvPr>
            <p:ph type="subTitle" idx="1"/>
          </p:nvPr>
        </p:nvSpPr>
        <p:spPr>
          <a:xfrm>
            <a:off x="1557616" y="4272057"/>
            <a:ext cx="8686800" cy="485424"/>
          </a:xfrm>
        </p:spPr>
        <p:txBody>
          <a:bodyPr>
            <a:normAutofit fontScale="92500" lnSpcReduction="20000"/>
          </a:bodyPr>
          <a:lstStyle/>
          <a:p>
            <a:r>
              <a:rPr lang="en-US" sz="3200" dirty="0">
                <a:latin typeface="Bahnschrift SemiLight SemiConde" panose="020B0502040204020203" pitchFamily="34" charset="0"/>
              </a:rPr>
              <a:t>Presented by Tom Guzzardo and Henry Whitlow</a:t>
            </a:r>
          </a:p>
        </p:txBody>
      </p:sp>
      <p:pic>
        <p:nvPicPr>
          <p:cNvPr id="6"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009480" y="1288181"/>
            <a:ext cx="3577589" cy="730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5E3CC971-5779-4DCB-B6E0-EE8326AB0954}"/>
              </a:ext>
            </a:extLst>
          </p:cNvPr>
          <p:cNvSpPr/>
          <p:nvPr/>
        </p:nvSpPr>
        <p:spPr>
          <a:xfrm>
            <a:off x="2876550" y="6081951"/>
            <a:ext cx="7927176" cy="861774"/>
          </a:xfrm>
          <a:prstGeom prst="rect">
            <a:avLst/>
          </a:prstGeom>
        </p:spPr>
        <p:txBody>
          <a:bodyPr wrap="square">
            <a:spAutoFit/>
          </a:bodyPr>
          <a:lstStyle/>
          <a:p>
            <a:r>
              <a:rPr lang="en-US" sz="1600" dirty="0"/>
              <a:t>               TOM GUZZARDO                                       HENRY WHITLOW</a:t>
            </a:r>
          </a:p>
          <a:p>
            <a:r>
              <a:rPr lang="en-US" sz="1600" dirty="0"/>
              <a:t>Phone:    678.898.5885                                        404.202.6464                         </a:t>
            </a:r>
          </a:p>
          <a:p>
            <a:r>
              <a:rPr lang="en-US" sz="1600" dirty="0"/>
              <a:t>Email:      tom@topleaderscoach.com                   hwhitlow@cau.edu</a:t>
            </a:r>
          </a:p>
        </p:txBody>
      </p:sp>
    </p:spTree>
    <p:extLst>
      <p:ext uri="{BB962C8B-B14F-4D97-AF65-F5344CB8AC3E}">
        <p14:creationId xmlns:p14="http://schemas.microsoft.com/office/powerpoint/2010/main" val="278802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AD71-7F09-4CC2-B4F5-9F635C0439E7}"/>
              </a:ext>
            </a:extLst>
          </p:cNvPr>
          <p:cNvSpPr>
            <a:spLocks noGrp="1"/>
          </p:cNvSpPr>
          <p:nvPr>
            <p:ph type="title"/>
          </p:nvPr>
        </p:nvSpPr>
        <p:spPr>
          <a:xfrm>
            <a:off x="254523" y="122271"/>
            <a:ext cx="11642103" cy="424447"/>
          </a:xfrm>
        </p:spPr>
        <p:txBody>
          <a:bodyPr>
            <a:noAutofit/>
          </a:bodyPr>
          <a:lstStyle/>
          <a:p>
            <a:pPr algn="ctr"/>
            <a:r>
              <a:rPr lang="en-US" sz="3200" b="1" dirty="0"/>
              <a:t>Practical Applications :  Your “Professional Advisor Power Team”TM</a:t>
            </a:r>
          </a:p>
        </p:txBody>
      </p:sp>
      <p:sp>
        <p:nvSpPr>
          <p:cNvPr id="3" name="Content Placeholder 2">
            <a:extLst>
              <a:ext uri="{FF2B5EF4-FFF2-40B4-BE49-F238E27FC236}">
                <a16:creationId xmlns:a16="http://schemas.microsoft.com/office/drawing/2014/main" id="{BD2C648D-1DAB-4EF4-82B0-E3333532A821}"/>
              </a:ext>
            </a:extLst>
          </p:cNvPr>
          <p:cNvSpPr>
            <a:spLocks noGrp="1"/>
          </p:cNvSpPr>
          <p:nvPr>
            <p:ph idx="1"/>
          </p:nvPr>
        </p:nvSpPr>
        <p:spPr>
          <a:xfrm>
            <a:off x="482596" y="1972665"/>
            <a:ext cx="10515600" cy="2309476"/>
          </a:xfrm>
        </p:spPr>
        <p:txBody>
          <a:bodyPr>
            <a:normAutofit/>
          </a:bodyPr>
          <a:lstStyle/>
          <a:p>
            <a:pPr marL="0" lvl="1" indent="0">
              <a:spcBef>
                <a:spcPts val="750"/>
              </a:spcBef>
              <a:buNone/>
            </a:pPr>
            <a:r>
              <a:rPr lang="en-US" sz="2400" b="1" dirty="0"/>
              <a:t>Building your “Professional Advisor Power Team” TM</a:t>
            </a:r>
          </a:p>
          <a:p>
            <a:pPr lvl="2"/>
            <a:r>
              <a:rPr lang="en-US" sz="2400" dirty="0"/>
              <a:t>Who to include to work with clients</a:t>
            </a:r>
          </a:p>
          <a:p>
            <a:pPr lvl="2"/>
            <a:r>
              <a:rPr lang="en-US" sz="2400" dirty="0"/>
              <a:t>How to recruit and add value</a:t>
            </a:r>
          </a:p>
          <a:p>
            <a:pPr lvl="2"/>
            <a:r>
              <a:rPr lang="en-US" sz="2400" dirty="0"/>
              <a:t>Having ongoing meetings – Creating Action Plans</a:t>
            </a:r>
          </a:p>
          <a:p>
            <a:pPr marL="0" indent="0">
              <a:buNone/>
            </a:pPr>
            <a:endParaRPr lang="en-US" dirty="0"/>
          </a:p>
        </p:txBody>
      </p:sp>
      <p:sp>
        <p:nvSpPr>
          <p:cNvPr id="4" name="Slide Number Placeholder 3">
            <a:extLst>
              <a:ext uri="{FF2B5EF4-FFF2-40B4-BE49-F238E27FC236}">
                <a16:creationId xmlns:a16="http://schemas.microsoft.com/office/drawing/2014/main" id="{299FBD81-FB37-4A88-92B1-8D0BA3DC0BA5}"/>
              </a:ext>
            </a:extLst>
          </p:cNvPr>
          <p:cNvSpPr>
            <a:spLocks noGrp="1"/>
          </p:cNvSpPr>
          <p:nvPr>
            <p:ph type="sldNum" sz="quarter" idx="12"/>
          </p:nvPr>
        </p:nvSpPr>
        <p:spPr/>
        <p:txBody>
          <a:bodyPr/>
          <a:lstStyle/>
          <a:p>
            <a:fld id="{78D94B54-41B4-4342-8E21-1727F5BD6E22}" type="slidenum">
              <a:rPr lang="en-US" smtClean="0"/>
              <a:t>10</a:t>
            </a:fld>
            <a:endParaRPr lang="en-US"/>
          </a:p>
        </p:txBody>
      </p:sp>
      <p:pic>
        <p:nvPicPr>
          <p:cNvPr id="5" name="Picture 4">
            <a:extLst>
              <a:ext uri="{FF2B5EF4-FFF2-40B4-BE49-F238E27FC236}">
                <a16:creationId xmlns:a16="http://schemas.microsoft.com/office/drawing/2014/main" id="{D1DAF0C1-E5DC-4939-836A-9D5030766A06}"/>
              </a:ext>
            </a:extLst>
          </p:cNvPr>
          <p:cNvPicPr>
            <a:picLocks noChangeAspect="1"/>
          </p:cNvPicPr>
          <p:nvPr/>
        </p:nvPicPr>
        <p:blipFill>
          <a:blip r:embed="rId2"/>
          <a:stretch>
            <a:fillRect/>
          </a:stretch>
        </p:blipFill>
        <p:spPr>
          <a:xfrm>
            <a:off x="6075574" y="3609808"/>
            <a:ext cx="5918032" cy="2309476"/>
          </a:xfrm>
          <a:prstGeom prst="rect">
            <a:avLst/>
          </a:prstGeom>
        </p:spPr>
      </p:pic>
      <p:sp>
        <p:nvSpPr>
          <p:cNvPr id="6" name="Rectangle 5">
            <a:extLst>
              <a:ext uri="{FF2B5EF4-FFF2-40B4-BE49-F238E27FC236}">
                <a16:creationId xmlns:a16="http://schemas.microsoft.com/office/drawing/2014/main" id="{A2D9025D-FB60-4C77-9F8B-4CAE8C93A4E6}"/>
              </a:ext>
            </a:extLst>
          </p:cNvPr>
          <p:cNvSpPr/>
          <p:nvPr/>
        </p:nvSpPr>
        <p:spPr>
          <a:xfrm>
            <a:off x="2642542" y="818941"/>
            <a:ext cx="6195708" cy="400110"/>
          </a:xfrm>
          <a:prstGeom prst="rect">
            <a:avLst/>
          </a:prstGeom>
        </p:spPr>
        <p:txBody>
          <a:bodyPr wrap="square">
            <a:spAutoFit/>
          </a:bodyPr>
          <a:lstStyle/>
          <a:p>
            <a:pPr marL="225425" lvl="0" indent="-225425" algn="ctr">
              <a:defRPr/>
            </a:pPr>
            <a:r>
              <a:rPr lang="en-US" sz="2000" b="1" i="1" kern="0" dirty="0">
                <a:solidFill>
                  <a:srgbClr val="000000"/>
                </a:solidFill>
                <a:effectLst>
                  <a:outerShdw blurRad="38100" dist="38100" dir="2700000" algn="tl">
                    <a:srgbClr val="000000">
                      <a:alpha val="43137"/>
                    </a:srgbClr>
                  </a:outerShdw>
                </a:effectLst>
                <a:latin typeface="Arial"/>
                <a:cs typeface="Arial"/>
                <a:sym typeface="Arial"/>
              </a:rPr>
              <a:t>“WHO Do We Need to Get the Job Done Well?”</a:t>
            </a:r>
          </a:p>
        </p:txBody>
      </p:sp>
      <p:sp>
        <p:nvSpPr>
          <p:cNvPr id="7" name="Content Placeholder 2">
            <a:extLst>
              <a:ext uri="{FF2B5EF4-FFF2-40B4-BE49-F238E27FC236}">
                <a16:creationId xmlns:a16="http://schemas.microsoft.com/office/drawing/2014/main" id="{3841E63A-F38A-40C2-8322-3E84C2BC5B2A}"/>
              </a:ext>
            </a:extLst>
          </p:cNvPr>
          <p:cNvSpPr txBox="1">
            <a:spLocks/>
          </p:cNvSpPr>
          <p:nvPr/>
        </p:nvSpPr>
        <p:spPr>
          <a:xfrm>
            <a:off x="1110791" y="3236724"/>
            <a:ext cx="5535105" cy="560466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Font typeface="Arial" panose="020B0604020202020204" pitchFamily="34" charset="0"/>
              <a:buNone/>
            </a:pPr>
            <a:endParaRPr lang="en-US" dirty="0"/>
          </a:p>
          <a:p>
            <a:pPr marL="0" indent="0">
              <a:buFont typeface="Arial" panose="020B0604020202020204" pitchFamily="34" charset="0"/>
              <a:buNone/>
            </a:pPr>
            <a:endParaRPr lang="en-US" dirty="0"/>
          </a:p>
          <a:p>
            <a:pPr marL="0" lvl="1" indent="0">
              <a:spcBef>
                <a:spcPts val="750"/>
              </a:spcBef>
              <a:buNone/>
            </a:pPr>
            <a:r>
              <a:rPr lang="en-US" sz="2400" b="1" dirty="0"/>
              <a:t>Six Possibilities for Membership</a:t>
            </a:r>
          </a:p>
          <a:p>
            <a:pPr marL="685800" lvl="1" indent="-342900">
              <a:buFont typeface="+mj-lt"/>
              <a:buAutoNum type="arabicPeriod"/>
            </a:pPr>
            <a:r>
              <a:rPr lang="en-US" sz="2000" dirty="0"/>
              <a:t>Legal Advisors</a:t>
            </a:r>
          </a:p>
          <a:p>
            <a:pPr marL="685800" lvl="1" indent="-342900">
              <a:buFont typeface="+mj-lt"/>
              <a:buAutoNum type="arabicPeriod"/>
            </a:pPr>
            <a:r>
              <a:rPr lang="en-US" sz="2000" dirty="0"/>
              <a:t>Real Estate Advisors</a:t>
            </a:r>
          </a:p>
          <a:p>
            <a:pPr marL="685800" lvl="1" indent="-342900">
              <a:buFont typeface="+mj-lt"/>
              <a:buAutoNum type="arabicPeriod"/>
            </a:pPr>
            <a:r>
              <a:rPr lang="en-US" sz="2000" dirty="0"/>
              <a:t>Insurance / Risk Management</a:t>
            </a:r>
          </a:p>
          <a:p>
            <a:pPr marL="685800" lvl="1" indent="-342900">
              <a:buFont typeface="+mj-lt"/>
              <a:buAutoNum type="arabicPeriod"/>
            </a:pPr>
            <a:r>
              <a:rPr lang="en-US" sz="2000" dirty="0"/>
              <a:t>Mortgage Brokers</a:t>
            </a:r>
          </a:p>
          <a:p>
            <a:pPr marL="685800" lvl="1" indent="-342900">
              <a:buFont typeface="+mj-lt"/>
              <a:buAutoNum type="arabicPeriod"/>
            </a:pPr>
            <a:r>
              <a:rPr lang="en-US" sz="2000" dirty="0"/>
              <a:t>Accounting and Tax Advisors</a:t>
            </a:r>
          </a:p>
          <a:p>
            <a:pPr marL="685800" lvl="1" indent="-342900">
              <a:buFont typeface="+mj-lt"/>
              <a:buAutoNum type="arabicPeriod"/>
            </a:pPr>
            <a:r>
              <a:rPr lang="en-US" sz="2000" dirty="0"/>
              <a:t>Other Professional with Similar Clients (Commercial, Bookkeeper, etc.)</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8602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AD71-7F09-4CC2-B4F5-9F635C0439E7}"/>
              </a:ext>
            </a:extLst>
          </p:cNvPr>
          <p:cNvSpPr>
            <a:spLocks noGrp="1"/>
          </p:cNvSpPr>
          <p:nvPr>
            <p:ph type="title"/>
          </p:nvPr>
        </p:nvSpPr>
        <p:spPr>
          <a:xfrm>
            <a:off x="254524" y="122271"/>
            <a:ext cx="11099276" cy="424447"/>
          </a:xfrm>
        </p:spPr>
        <p:txBody>
          <a:bodyPr>
            <a:normAutofit fontScale="90000"/>
          </a:bodyPr>
          <a:lstStyle/>
          <a:p>
            <a:pPr algn="ctr"/>
            <a:r>
              <a:rPr lang="en-US" dirty="0"/>
              <a:t>Practical Applications :  Your “Client Advisor Team”</a:t>
            </a:r>
          </a:p>
        </p:txBody>
      </p:sp>
      <p:sp>
        <p:nvSpPr>
          <p:cNvPr id="3" name="Content Placeholder 2">
            <a:extLst>
              <a:ext uri="{FF2B5EF4-FFF2-40B4-BE49-F238E27FC236}">
                <a16:creationId xmlns:a16="http://schemas.microsoft.com/office/drawing/2014/main" id="{BD2C648D-1DAB-4EF4-82B0-E3333532A821}"/>
              </a:ext>
            </a:extLst>
          </p:cNvPr>
          <p:cNvSpPr>
            <a:spLocks noGrp="1"/>
          </p:cNvSpPr>
          <p:nvPr>
            <p:ph idx="1"/>
          </p:nvPr>
        </p:nvSpPr>
        <p:spPr>
          <a:xfrm>
            <a:off x="329545" y="1131061"/>
            <a:ext cx="6354059" cy="2101676"/>
          </a:xfrm>
        </p:spPr>
        <p:txBody>
          <a:bodyPr>
            <a:normAutofit/>
          </a:bodyPr>
          <a:lstStyle/>
          <a:p>
            <a:pPr marL="342900" lvl="1" indent="0">
              <a:buNone/>
            </a:pPr>
            <a:endParaRPr lang="en-US" dirty="0"/>
          </a:p>
          <a:p>
            <a:pPr marL="0" lvl="1" indent="0">
              <a:spcBef>
                <a:spcPts val="750"/>
              </a:spcBef>
              <a:buNone/>
            </a:pPr>
            <a:r>
              <a:rPr lang="en-US" sz="2400" b="1" dirty="0"/>
              <a:t>Building Your “Client Advisor Team” TM</a:t>
            </a:r>
          </a:p>
          <a:p>
            <a:pPr lvl="2"/>
            <a:r>
              <a:rPr lang="en-US" sz="2400" dirty="0"/>
              <a:t>Who To Invite</a:t>
            </a:r>
          </a:p>
          <a:p>
            <a:pPr lvl="2"/>
            <a:r>
              <a:rPr lang="en-US" sz="2400" dirty="0"/>
              <a:t>How To Recruit</a:t>
            </a:r>
          </a:p>
          <a:p>
            <a:pPr lvl="2"/>
            <a:r>
              <a:rPr lang="en-US" sz="2400" dirty="0"/>
              <a:t>Having Ongoing Meetings W/Agendas</a:t>
            </a:r>
          </a:p>
          <a:p>
            <a:pPr marL="0" indent="0">
              <a:buNone/>
            </a:pPr>
            <a:endParaRPr lang="en-US" dirty="0"/>
          </a:p>
        </p:txBody>
      </p:sp>
      <p:sp>
        <p:nvSpPr>
          <p:cNvPr id="4" name="Slide Number Placeholder 3">
            <a:extLst>
              <a:ext uri="{FF2B5EF4-FFF2-40B4-BE49-F238E27FC236}">
                <a16:creationId xmlns:a16="http://schemas.microsoft.com/office/drawing/2014/main" id="{299FBD81-FB37-4A88-92B1-8D0BA3DC0BA5}"/>
              </a:ext>
            </a:extLst>
          </p:cNvPr>
          <p:cNvSpPr>
            <a:spLocks noGrp="1"/>
          </p:cNvSpPr>
          <p:nvPr>
            <p:ph type="sldNum" sz="quarter" idx="12"/>
          </p:nvPr>
        </p:nvSpPr>
        <p:spPr/>
        <p:txBody>
          <a:bodyPr/>
          <a:lstStyle/>
          <a:p>
            <a:fld id="{78D94B54-41B4-4342-8E21-1727F5BD6E22}" type="slidenum">
              <a:rPr lang="en-US" smtClean="0"/>
              <a:t>11</a:t>
            </a:fld>
            <a:endParaRPr lang="en-US"/>
          </a:p>
        </p:txBody>
      </p:sp>
      <p:pic>
        <p:nvPicPr>
          <p:cNvPr id="5" name="Picture 4">
            <a:extLst>
              <a:ext uri="{FF2B5EF4-FFF2-40B4-BE49-F238E27FC236}">
                <a16:creationId xmlns:a16="http://schemas.microsoft.com/office/drawing/2014/main" id="{D1DAF0C1-E5DC-4939-836A-9D5030766A06}"/>
              </a:ext>
            </a:extLst>
          </p:cNvPr>
          <p:cNvPicPr>
            <a:picLocks noChangeAspect="1"/>
          </p:cNvPicPr>
          <p:nvPr/>
        </p:nvPicPr>
        <p:blipFill>
          <a:blip r:embed="rId2"/>
          <a:stretch>
            <a:fillRect/>
          </a:stretch>
        </p:blipFill>
        <p:spPr>
          <a:xfrm>
            <a:off x="6219829" y="1582039"/>
            <a:ext cx="5865632" cy="2400952"/>
          </a:xfrm>
          <a:prstGeom prst="rect">
            <a:avLst/>
          </a:prstGeom>
        </p:spPr>
      </p:pic>
      <p:sp>
        <p:nvSpPr>
          <p:cNvPr id="6" name="Rectangle 5">
            <a:extLst>
              <a:ext uri="{FF2B5EF4-FFF2-40B4-BE49-F238E27FC236}">
                <a16:creationId xmlns:a16="http://schemas.microsoft.com/office/drawing/2014/main" id="{A2D9025D-FB60-4C77-9F8B-4CAE8C93A4E6}"/>
              </a:ext>
            </a:extLst>
          </p:cNvPr>
          <p:cNvSpPr/>
          <p:nvPr/>
        </p:nvSpPr>
        <p:spPr>
          <a:xfrm>
            <a:off x="2706308" y="683120"/>
            <a:ext cx="6195708" cy="400110"/>
          </a:xfrm>
          <a:prstGeom prst="rect">
            <a:avLst/>
          </a:prstGeom>
        </p:spPr>
        <p:txBody>
          <a:bodyPr wrap="square">
            <a:spAutoFit/>
          </a:bodyPr>
          <a:lstStyle/>
          <a:p>
            <a:pPr marL="225425" lvl="0" indent="-225425" algn="ctr">
              <a:defRPr/>
            </a:pPr>
            <a:r>
              <a:rPr lang="en-US" sz="2000" b="1" i="1" kern="0" dirty="0">
                <a:solidFill>
                  <a:srgbClr val="000000"/>
                </a:solidFill>
                <a:effectLst>
                  <a:outerShdw blurRad="38100" dist="38100" dir="2700000" algn="tl">
                    <a:srgbClr val="000000">
                      <a:alpha val="43137"/>
                    </a:srgbClr>
                  </a:outerShdw>
                </a:effectLst>
                <a:latin typeface="Arial"/>
                <a:cs typeface="Arial"/>
                <a:sym typeface="Arial"/>
              </a:rPr>
              <a:t>“Who Do We Need to Get the Job Done Well?”</a:t>
            </a:r>
          </a:p>
        </p:txBody>
      </p:sp>
      <p:sp>
        <p:nvSpPr>
          <p:cNvPr id="7" name="Content Placeholder 2">
            <a:extLst>
              <a:ext uri="{FF2B5EF4-FFF2-40B4-BE49-F238E27FC236}">
                <a16:creationId xmlns:a16="http://schemas.microsoft.com/office/drawing/2014/main" id="{3841E63A-F38A-40C2-8322-3E84C2BC5B2A}"/>
              </a:ext>
            </a:extLst>
          </p:cNvPr>
          <p:cNvSpPr txBox="1">
            <a:spLocks/>
          </p:cNvSpPr>
          <p:nvPr/>
        </p:nvSpPr>
        <p:spPr>
          <a:xfrm>
            <a:off x="329545" y="3429000"/>
            <a:ext cx="7119219" cy="560466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400" dirty="0"/>
          </a:p>
          <a:p>
            <a:pPr marL="0" indent="0">
              <a:buNone/>
            </a:pPr>
            <a:r>
              <a:rPr lang="en-US" sz="2400" b="1" dirty="0"/>
              <a:t>Action Steps To Build Your “Client Advisor Team” TM</a:t>
            </a:r>
          </a:p>
          <a:p>
            <a:pPr marL="685800" lvl="1" indent="-342900">
              <a:buFont typeface="+mj-lt"/>
              <a:buAutoNum type="arabicPeriod"/>
            </a:pPr>
            <a:r>
              <a:rPr lang="en-US" sz="2000" dirty="0"/>
              <a:t>List Your Top 7 Satisfied Clients </a:t>
            </a:r>
          </a:p>
          <a:p>
            <a:pPr marL="685800" lvl="1" indent="-342900">
              <a:buFont typeface="+mj-lt"/>
              <a:buAutoNum type="arabicPeriod"/>
            </a:pPr>
            <a:r>
              <a:rPr lang="en-US" sz="2000" dirty="0"/>
              <a:t>History Of Extraordinary Experience With You</a:t>
            </a:r>
          </a:p>
          <a:p>
            <a:pPr marL="685800" lvl="1" indent="-342900">
              <a:buFont typeface="+mj-lt"/>
              <a:buAutoNum type="arabicPeriod"/>
            </a:pPr>
            <a:r>
              <a:rPr lang="en-US" sz="2000" dirty="0"/>
              <a:t>Given You Referrals </a:t>
            </a:r>
          </a:p>
          <a:p>
            <a:pPr marL="685800" lvl="1" indent="-342900">
              <a:buFont typeface="+mj-lt"/>
              <a:buAutoNum type="arabicPeriod"/>
            </a:pPr>
            <a:r>
              <a:rPr lang="en-US" sz="2000" dirty="0"/>
              <a:t>Invite Them To Your Inner Circle</a:t>
            </a:r>
          </a:p>
          <a:p>
            <a:pPr marL="685800" lvl="1" indent="-342900">
              <a:buFont typeface="+mj-lt"/>
              <a:buAutoNum type="arabicPeriod"/>
            </a:pPr>
            <a:r>
              <a:rPr lang="en-US" sz="2000" dirty="0"/>
              <a:t>Ongoing Conversations For Improving Your Client Experience</a:t>
            </a:r>
          </a:p>
          <a:p>
            <a:pPr marL="342900" lvl="1" indent="0">
              <a:buNone/>
            </a:pPr>
            <a:endParaRPr lang="en-US" sz="2000" dirty="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138310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AD71-7F09-4CC2-B4F5-9F635C0439E7}"/>
              </a:ext>
            </a:extLst>
          </p:cNvPr>
          <p:cNvSpPr>
            <a:spLocks noGrp="1"/>
          </p:cNvSpPr>
          <p:nvPr>
            <p:ph type="title"/>
          </p:nvPr>
        </p:nvSpPr>
        <p:spPr>
          <a:xfrm>
            <a:off x="838200" y="122272"/>
            <a:ext cx="10515600" cy="365126"/>
          </a:xfrm>
        </p:spPr>
        <p:txBody>
          <a:bodyPr>
            <a:normAutofit fontScale="90000"/>
          </a:bodyPr>
          <a:lstStyle/>
          <a:p>
            <a:r>
              <a:rPr lang="en-US" dirty="0"/>
              <a:t>Practical Applications of Communications Technology</a:t>
            </a:r>
          </a:p>
        </p:txBody>
      </p:sp>
      <p:sp>
        <p:nvSpPr>
          <p:cNvPr id="3" name="Content Placeholder 2">
            <a:extLst>
              <a:ext uri="{FF2B5EF4-FFF2-40B4-BE49-F238E27FC236}">
                <a16:creationId xmlns:a16="http://schemas.microsoft.com/office/drawing/2014/main" id="{BD2C648D-1DAB-4EF4-82B0-E3333532A821}"/>
              </a:ext>
            </a:extLst>
          </p:cNvPr>
          <p:cNvSpPr>
            <a:spLocks noGrp="1"/>
          </p:cNvSpPr>
          <p:nvPr>
            <p:ph idx="1"/>
          </p:nvPr>
        </p:nvSpPr>
        <p:spPr>
          <a:xfrm>
            <a:off x="579162" y="1570933"/>
            <a:ext cx="6113869" cy="5604669"/>
          </a:xfrm>
        </p:spPr>
        <p:txBody>
          <a:bodyPr>
            <a:normAutofit/>
          </a:bodyPr>
          <a:lstStyle/>
          <a:p>
            <a:pPr marL="342900" lvl="1" indent="0">
              <a:buNone/>
            </a:pPr>
            <a:endParaRPr lang="en-US" dirty="0"/>
          </a:p>
          <a:p>
            <a:pPr marL="0" indent="0">
              <a:buNone/>
            </a:pPr>
            <a:r>
              <a:rPr lang="en-US" sz="2400" b="1" dirty="0"/>
              <a:t>Utilizing Communications Technology:</a:t>
            </a:r>
          </a:p>
          <a:p>
            <a:pPr marL="0" indent="0">
              <a:buNone/>
            </a:pPr>
            <a:r>
              <a:rPr lang="en-US" sz="2400" b="1" dirty="0"/>
              <a:t>	</a:t>
            </a:r>
            <a:r>
              <a:rPr lang="en-US" sz="2000" dirty="0"/>
              <a:t>HOW We Now Work Together</a:t>
            </a:r>
          </a:p>
          <a:p>
            <a:pPr marL="0" indent="0">
              <a:buNone/>
            </a:pPr>
            <a:endParaRPr lang="en-US" sz="2000" dirty="0"/>
          </a:p>
          <a:p>
            <a:pPr lvl="1"/>
            <a:r>
              <a:rPr lang="en-US" altLang="en-US" sz="2400" dirty="0"/>
              <a:t>Zoom Client Meetings </a:t>
            </a:r>
          </a:p>
          <a:p>
            <a:pPr lvl="2"/>
            <a:r>
              <a:rPr lang="en-US" altLang="en-US" sz="1800" dirty="0"/>
              <a:t>Set up client meeting, provide delivered Lunch, create clarity about needs and financial game plan, ask for referrals</a:t>
            </a:r>
          </a:p>
          <a:p>
            <a:pPr lvl="1"/>
            <a:r>
              <a:rPr lang="en-US" altLang="en-US" sz="2400" dirty="0"/>
              <a:t>Webinars </a:t>
            </a:r>
          </a:p>
          <a:p>
            <a:pPr lvl="1"/>
            <a:r>
              <a:rPr lang="en-US" altLang="en-US" sz="2400" dirty="0"/>
              <a:t>Zoom Group Chat</a:t>
            </a:r>
          </a:p>
          <a:p>
            <a:pPr lvl="1"/>
            <a:r>
              <a:rPr lang="en-US" altLang="en-US" sz="2400" dirty="0"/>
              <a:t>Virtual Conference Room</a:t>
            </a:r>
            <a:endParaRPr lang="en-US" dirty="0"/>
          </a:p>
          <a:p>
            <a:pPr lvl="1"/>
            <a:endParaRPr lang="en-US" dirty="0"/>
          </a:p>
          <a:p>
            <a:pPr lvl="1"/>
            <a:endParaRPr lang="en-US" dirty="0"/>
          </a:p>
          <a:p>
            <a:pPr lvl="1"/>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99FBD81-FB37-4A88-92B1-8D0BA3DC0BA5}"/>
              </a:ext>
            </a:extLst>
          </p:cNvPr>
          <p:cNvSpPr>
            <a:spLocks noGrp="1"/>
          </p:cNvSpPr>
          <p:nvPr>
            <p:ph type="sldNum" sz="quarter" idx="12"/>
          </p:nvPr>
        </p:nvSpPr>
        <p:spPr/>
        <p:txBody>
          <a:bodyPr/>
          <a:lstStyle/>
          <a:p>
            <a:fld id="{78D94B54-41B4-4342-8E21-1727F5BD6E22}" type="slidenum">
              <a:rPr lang="en-US" smtClean="0"/>
              <a:t>12</a:t>
            </a:fld>
            <a:endParaRPr lang="en-US"/>
          </a:p>
        </p:txBody>
      </p:sp>
      <p:pic>
        <p:nvPicPr>
          <p:cNvPr id="5" name="Picture 4">
            <a:extLst>
              <a:ext uri="{FF2B5EF4-FFF2-40B4-BE49-F238E27FC236}">
                <a16:creationId xmlns:a16="http://schemas.microsoft.com/office/drawing/2014/main" id="{E7AFF26F-1DCB-4055-BA1F-0065F0A2025E}"/>
              </a:ext>
            </a:extLst>
          </p:cNvPr>
          <p:cNvPicPr>
            <a:picLocks noChangeAspect="1"/>
          </p:cNvPicPr>
          <p:nvPr/>
        </p:nvPicPr>
        <p:blipFill>
          <a:blip r:embed="rId2"/>
          <a:stretch>
            <a:fillRect/>
          </a:stretch>
        </p:blipFill>
        <p:spPr>
          <a:xfrm>
            <a:off x="6878639" y="2978870"/>
            <a:ext cx="5135038" cy="1997325"/>
          </a:xfrm>
          <a:prstGeom prst="rect">
            <a:avLst/>
          </a:prstGeom>
        </p:spPr>
      </p:pic>
      <p:sp>
        <p:nvSpPr>
          <p:cNvPr id="8" name="Rectangle 7">
            <a:extLst>
              <a:ext uri="{FF2B5EF4-FFF2-40B4-BE49-F238E27FC236}">
                <a16:creationId xmlns:a16="http://schemas.microsoft.com/office/drawing/2014/main" id="{AE6E7F78-9796-44CA-AC36-3A3037E7988E}"/>
              </a:ext>
            </a:extLst>
          </p:cNvPr>
          <p:cNvSpPr/>
          <p:nvPr/>
        </p:nvSpPr>
        <p:spPr>
          <a:xfrm>
            <a:off x="3412503" y="592184"/>
            <a:ext cx="6408830" cy="400110"/>
          </a:xfrm>
          <a:prstGeom prst="rect">
            <a:avLst/>
          </a:prstGeom>
        </p:spPr>
        <p:txBody>
          <a:bodyPr wrap="square">
            <a:spAutoFit/>
          </a:bodyPr>
          <a:lstStyle/>
          <a:p>
            <a:pPr marL="344488" lvl="0" indent="-344488" algn="ctr">
              <a:defRPr/>
            </a:pPr>
            <a:r>
              <a:rPr lang="en-US" sz="2000" b="1" i="1" kern="0" dirty="0">
                <a:solidFill>
                  <a:srgbClr val="000000"/>
                </a:solidFill>
                <a:effectLst>
                  <a:outerShdw blurRad="38100" dist="38100" dir="2700000" algn="tl">
                    <a:srgbClr val="000000">
                      <a:alpha val="43137"/>
                    </a:srgbClr>
                  </a:outerShdw>
                </a:effectLst>
                <a:latin typeface="Arial"/>
                <a:cs typeface="Arial"/>
                <a:sym typeface="Arial"/>
              </a:rPr>
              <a:t>“Lets Get Together Virtually and Do Real Work”</a:t>
            </a:r>
          </a:p>
        </p:txBody>
      </p:sp>
    </p:spTree>
    <p:extLst>
      <p:ext uri="{BB962C8B-B14F-4D97-AF65-F5344CB8AC3E}">
        <p14:creationId xmlns:p14="http://schemas.microsoft.com/office/powerpoint/2010/main" val="117297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AD71-7F09-4CC2-B4F5-9F635C0439E7}"/>
              </a:ext>
            </a:extLst>
          </p:cNvPr>
          <p:cNvSpPr>
            <a:spLocks noGrp="1"/>
          </p:cNvSpPr>
          <p:nvPr>
            <p:ph type="title"/>
          </p:nvPr>
        </p:nvSpPr>
        <p:spPr>
          <a:xfrm>
            <a:off x="838200" y="122272"/>
            <a:ext cx="10515600" cy="365126"/>
          </a:xfrm>
        </p:spPr>
        <p:txBody>
          <a:bodyPr>
            <a:noAutofit/>
          </a:bodyPr>
          <a:lstStyle/>
          <a:p>
            <a:r>
              <a:rPr lang="en-US" sz="3600" b="1" dirty="0"/>
              <a:t>Practical Applications of Virtual Marketing Plans</a:t>
            </a:r>
          </a:p>
        </p:txBody>
      </p:sp>
      <p:sp>
        <p:nvSpPr>
          <p:cNvPr id="3" name="Content Placeholder 2">
            <a:extLst>
              <a:ext uri="{FF2B5EF4-FFF2-40B4-BE49-F238E27FC236}">
                <a16:creationId xmlns:a16="http://schemas.microsoft.com/office/drawing/2014/main" id="{BD2C648D-1DAB-4EF4-82B0-E3333532A821}"/>
              </a:ext>
            </a:extLst>
          </p:cNvPr>
          <p:cNvSpPr>
            <a:spLocks noGrp="1"/>
          </p:cNvSpPr>
          <p:nvPr>
            <p:ph idx="1"/>
          </p:nvPr>
        </p:nvSpPr>
        <p:spPr>
          <a:xfrm>
            <a:off x="275739" y="1058022"/>
            <a:ext cx="7803032" cy="5604669"/>
          </a:xfrm>
        </p:spPr>
        <p:txBody>
          <a:bodyPr>
            <a:normAutofit/>
          </a:bodyPr>
          <a:lstStyle/>
          <a:p>
            <a:pPr marL="342900" lvl="1" indent="0">
              <a:buNone/>
            </a:pPr>
            <a:endParaRPr lang="en-US" dirty="0"/>
          </a:p>
          <a:p>
            <a:r>
              <a:rPr lang="en-US" sz="2400" dirty="0"/>
              <a:t>Build Virtual Marketing Plan/Events  </a:t>
            </a:r>
          </a:p>
          <a:p>
            <a:pPr lvl="1"/>
            <a:r>
              <a:rPr lang="en-US" sz="2000" dirty="0"/>
              <a:t>Client Webinars – Topics Relevant Content </a:t>
            </a:r>
          </a:p>
          <a:p>
            <a:pPr lvl="1"/>
            <a:r>
              <a:rPr lang="en-US" sz="2000" dirty="0"/>
              <a:t>Zoom Client Meetings – Create Extraordinary Client Experience , Pivot to Referrals </a:t>
            </a:r>
          </a:p>
          <a:p>
            <a:pPr lvl="1"/>
            <a:r>
              <a:rPr lang="en-US" sz="2000" dirty="0"/>
              <a:t>Zoom Group Chat – Conversations with Clients and their friends</a:t>
            </a:r>
          </a:p>
          <a:p>
            <a:pPr lvl="1"/>
            <a:r>
              <a:rPr lang="en-US" sz="2000" dirty="0"/>
              <a:t>Webinars with Power Team Members (as Guest Hosts)</a:t>
            </a:r>
          </a:p>
          <a:p>
            <a:pPr lvl="1"/>
            <a:r>
              <a:rPr lang="en-US" sz="2000" dirty="0"/>
              <a:t>Social Distance Events</a:t>
            </a:r>
          </a:p>
          <a:p>
            <a:pPr lvl="1"/>
            <a:endParaRPr lang="en-US" sz="2000" dirty="0"/>
          </a:p>
          <a:p>
            <a:r>
              <a:rPr lang="en-US" sz="2400" dirty="0"/>
              <a:t>Build 30 day – 90 day Marketing Plan/Events: What?</a:t>
            </a:r>
          </a:p>
          <a:p>
            <a:pPr lvl="1"/>
            <a:r>
              <a:rPr lang="en-US" sz="2000" dirty="0"/>
              <a:t>Pick your best 3 types of Events</a:t>
            </a:r>
          </a:p>
          <a:p>
            <a:pPr lvl="1"/>
            <a:endParaRPr lang="en-US" sz="2000" dirty="0"/>
          </a:p>
          <a:p>
            <a:r>
              <a:rPr lang="en-US" sz="2400" dirty="0"/>
              <a:t>Social Media Marketing: How?</a:t>
            </a:r>
          </a:p>
          <a:p>
            <a:pPr lvl="1"/>
            <a:r>
              <a:rPr lang="en-US" sz="2000" dirty="0"/>
              <a:t>Email campaign, Facebook, LinkedIn, Twitter</a:t>
            </a:r>
          </a:p>
          <a:p>
            <a:pPr marL="0" indent="0">
              <a:buNone/>
            </a:pPr>
            <a:endParaRPr lang="en-US" dirty="0"/>
          </a:p>
          <a:p>
            <a:pPr lvl="1"/>
            <a:endParaRPr lang="en-US" dirty="0"/>
          </a:p>
          <a:p>
            <a:pPr lvl="1"/>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99FBD81-FB37-4A88-92B1-8D0BA3DC0BA5}"/>
              </a:ext>
            </a:extLst>
          </p:cNvPr>
          <p:cNvSpPr>
            <a:spLocks noGrp="1"/>
          </p:cNvSpPr>
          <p:nvPr>
            <p:ph type="sldNum" sz="quarter" idx="12"/>
          </p:nvPr>
        </p:nvSpPr>
        <p:spPr/>
        <p:txBody>
          <a:bodyPr/>
          <a:lstStyle/>
          <a:p>
            <a:fld id="{78D94B54-41B4-4342-8E21-1727F5BD6E22}" type="slidenum">
              <a:rPr lang="en-US" smtClean="0"/>
              <a:t>13</a:t>
            </a:fld>
            <a:endParaRPr lang="en-US"/>
          </a:p>
        </p:txBody>
      </p:sp>
      <p:pic>
        <p:nvPicPr>
          <p:cNvPr id="5" name="Picture 4">
            <a:extLst>
              <a:ext uri="{FF2B5EF4-FFF2-40B4-BE49-F238E27FC236}">
                <a16:creationId xmlns:a16="http://schemas.microsoft.com/office/drawing/2014/main" id="{E7AFF26F-1DCB-4055-BA1F-0065F0A2025E}"/>
              </a:ext>
            </a:extLst>
          </p:cNvPr>
          <p:cNvPicPr>
            <a:picLocks noChangeAspect="1"/>
          </p:cNvPicPr>
          <p:nvPr/>
        </p:nvPicPr>
        <p:blipFill>
          <a:blip r:embed="rId2"/>
          <a:stretch>
            <a:fillRect/>
          </a:stretch>
        </p:blipFill>
        <p:spPr>
          <a:xfrm>
            <a:off x="6996503" y="4602619"/>
            <a:ext cx="4978133" cy="1936295"/>
          </a:xfrm>
          <a:prstGeom prst="rect">
            <a:avLst/>
          </a:prstGeom>
        </p:spPr>
      </p:pic>
      <p:sp>
        <p:nvSpPr>
          <p:cNvPr id="6" name="Rectangle 5">
            <a:extLst>
              <a:ext uri="{FF2B5EF4-FFF2-40B4-BE49-F238E27FC236}">
                <a16:creationId xmlns:a16="http://schemas.microsoft.com/office/drawing/2014/main" id="{984D5B99-AB60-4B86-9002-AE608DDB0F09}"/>
              </a:ext>
            </a:extLst>
          </p:cNvPr>
          <p:cNvSpPr/>
          <p:nvPr/>
        </p:nvSpPr>
        <p:spPr>
          <a:xfrm>
            <a:off x="3610987" y="534802"/>
            <a:ext cx="4278735" cy="523220"/>
          </a:xfrm>
          <a:prstGeom prst="rect">
            <a:avLst/>
          </a:prstGeom>
        </p:spPr>
        <p:txBody>
          <a:bodyPr wrap="none">
            <a:spAutoFit/>
          </a:bodyPr>
          <a:lstStyle/>
          <a:p>
            <a:r>
              <a:rPr lang="en-US" sz="2800" b="1" i="1" kern="0" dirty="0">
                <a:solidFill>
                  <a:srgbClr val="000000"/>
                </a:solidFill>
                <a:effectLst>
                  <a:outerShdw blurRad="38100" dist="38100" dir="2700000" algn="tl">
                    <a:srgbClr val="000000">
                      <a:alpha val="43137"/>
                    </a:srgbClr>
                  </a:outerShdw>
                </a:effectLst>
                <a:latin typeface="Arial"/>
                <a:cs typeface="Arial"/>
                <a:sym typeface="Arial"/>
              </a:rPr>
              <a:t>“Get on Their Screens!”</a:t>
            </a:r>
            <a:endParaRPr lang="en-US" sz="4400" dirty="0"/>
          </a:p>
        </p:txBody>
      </p:sp>
    </p:spTree>
    <p:extLst>
      <p:ext uri="{BB962C8B-B14F-4D97-AF65-F5344CB8AC3E}">
        <p14:creationId xmlns:p14="http://schemas.microsoft.com/office/powerpoint/2010/main" val="374009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5730-8EDF-4C90-A763-33B50870DCED}"/>
              </a:ext>
            </a:extLst>
          </p:cNvPr>
          <p:cNvSpPr>
            <a:spLocks noGrp="1"/>
          </p:cNvSpPr>
          <p:nvPr>
            <p:ph type="title"/>
          </p:nvPr>
        </p:nvSpPr>
        <p:spPr>
          <a:xfrm>
            <a:off x="725185" y="77837"/>
            <a:ext cx="10515600" cy="922952"/>
          </a:xfrm>
        </p:spPr>
        <p:txBody>
          <a:bodyPr>
            <a:normAutofit fontScale="90000"/>
          </a:bodyPr>
          <a:lstStyle/>
          <a:p>
            <a:pPr algn="ctr"/>
            <a:r>
              <a:rPr lang="en-US" sz="4400" b="1" dirty="0"/>
              <a:t>Build Your Business Action Plan?</a:t>
            </a:r>
            <a:br>
              <a:rPr lang="en-US" sz="3600" b="1" dirty="0"/>
            </a:br>
            <a:endParaRPr lang="en-US" dirty="0"/>
          </a:p>
        </p:txBody>
      </p:sp>
      <p:sp>
        <p:nvSpPr>
          <p:cNvPr id="4" name="Slide Number Placeholder 3">
            <a:extLst>
              <a:ext uri="{FF2B5EF4-FFF2-40B4-BE49-F238E27FC236}">
                <a16:creationId xmlns:a16="http://schemas.microsoft.com/office/drawing/2014/main" id="{4CE68D5B-572A-4DE8-86DE-B5FB942A4AFA}"/>
              </a:ext>
            </a:extLst>
          </p:cNvPr>
          <p:cNvSpPr>
            <a:spLocks noGrp="1"/>
          </p:cNvSpPr>
          <p:nvPr>
            <p:ph type="sldNum" sz="quarter" idx="12"/>
          </p:nvPr>
        </p:nvSpPr>
        <p:spPr/>
        <p:txBody>
          <a:bodyPr/>
          <a:lstStyle/>
          <a:p>
            <a:fld id="{78D94B54-41B4-4342-8E21-1727F5BD6E22}" type="slidenum">
              <a:rPr lang="en-US" smtClean="0"/>
              <a:t>14</a:t>
            </a:fld>
            <a:endParaRPr lang="en-US"/>
          </a:p>
        </p:txBody>
      </p:sp>
      <p:sp>
        <p:nvSpPr>
          <p:cNvPr id="5" name="Rectangle 4">
            <a:extLst>
              <a:ext uri="{FF2B5EF4-FFF2-40B4-BE49-F238E27FC236}">
                <a16:creationId xmlns:a16="http://schemas.microsoft.com/office/drawing/2014/main" id="{0A6A1029-A8C9-473E-A13E-CC978B96751F}"/>
              </a:ext>
            </a:extLst>
          </p:cNvPr>
          <p:cNvSpPr/>
          <p:nvPr/>
        </p:nvSpPr>
        <p:spPr>
          <a:xfrm>
            <a:off x="889556" y="1000789"/>
            <a:ext cx="10412887" cy="5816977"/>
          </a:xfrm>
          <a:prstGeom prst="rect">
            <a:avLst/>
          </a:prstGeom>
        </p:spPr>
        <p:txBody>
          <a:bodyPr wrap="square">
            <a:spAutoFit/>
          </a:bodyPr>
          <a:lstStyle/>
          <a:p>
            <a:pPr algn="ctr"/>
            <a:r>
              <a:rPr lang="en-US" sz="3200" b="1" dirty="0">
                <a:solidFill>
                  <a:prstClr val="black"/>
                </a:solidFill>
                <a:latin typeface="Calibri Light" panose="020F0302020204030204"/>
                <a:ea typeface="+mj-ea"/>
                <a:cs typeface="+mj-cs"/>
              </a:rPr>
              <a:t>Pick Your Next Actions</a:t>
            </a:r>
          </a:p>
          <a:p>
            <a:pPr marL="342900" indent="-342900">
              <a:buFont typeface="Wingdings" panose="05000000000000000000" pitchFamily="2" charset="2"/>
              <a:buChar char="q"/>
            </a:pPr>
            <a:r>
              <a:rPr lang="en-US" sz="2400" b="1" dirty="0">
                <a:solidFill>
                  <a:prstClr val="black"/>
                </a:solidFill>
                <a:latin typeface="Calibri Light" panose="020F0302020204030204"/>
                <a:ea typeface="+mj-ea"/>
                <a:cs typeface="+mj-cs"/>
              </a:rPr>
              <a:t>YOUR NEW GAME PLAN: 30 days, 90 days, 1 year</a:t>
            </a:r>
          </a:p>
          <a:p>
            <a:pPr marL="914400" lvl="1" indent="-457200">
              <a:buFont typeface="Wingdings" panose="05000000000000000000" pitchFamily="2" charset="2"/>
              <a:buChar char="q"/>
            </a:pPr>
            <a:r>
              <a:rPr lang="en-US" sz="2000" b="1" dirty="0">
                <a:solidFill>
                  <a:prstClr val="black"/>
                </a:solidFill>
                <a:latin typeface="Calibri Light" panose="020F0302020204030204"/>
                <a:ea typeface="+mj-ea"/>
                <a:cs typeface="+mj-cs"/>
              </a:rPr>
              <a:t>Sales and Business Goals/Results </a:t>
            </a:r>
          </a:p>
          <a:p>
            <a:pPr marL="914400" lvl="1" indent="-457200">
              <a:buFont typeface="Wingdings" panose="05000000000000000000" pitchFamily="2" charset="2"/>
              <a:buChar char="q"/>
            </a:pPr>
            <a:r>
              <a:rPr lang="en-US" sz="2000" b="1" dirty="0">
                <a:solidFill>
                  <a:prstClr val="black"/>
                </a:solidFill>
                <a:latin typeface="Calibri Light" panose="020F0302020204030204"/>
                <a:ea typeface="+mj-ea"/>
                <a:cs typeface="+mj-cs"/>
              </a:rPr>
              <a:t>Plan Extraordinary Client Experience Program</a:t>
            </a:r>
          </a:p>
          <a:p>
            <a:pPr marL="914400" lvl="1" indent="-457200">
              <a:buFont typeface="Wingdings" panose="05000000000000000000" pitchFamily="2" charset="2"/>
              <a:buChar char="q"/>
            </a:pPr>
            <a:endParaRPr lang="en-US" sz="2000" b="1" dirty="0">
              <a:solidFill>
                <a:prstClr val="black"/>
              </a:solidFill>
              <a:latin typeface="Calibri Light" panose="020F0302020204030204"/>
              <a:ea typeface="+mj-ea"/>
              <a:cs typeface="+mj-cs"/>
            </a:endParaRPr>
          </a:p>
          <a:p>
            <a:pPr marL="342900" indent="-342900">
              <a:buFont typeface="Wingdings" panose="05000000000000000000" pitchFamily="2" charset="2"/>
              <a:buChar char="q"/>
            </a:pPr>
            <a:r>
              <a:rPr lang="en-US" sz="2400" b="1" dirty="0">
                <a:solidFill>
                  <a:prstClr val="black"/>
                </a:solidFill>
                <a:latin typeface="Calibri Light" panose="020F0302020204030204"/>
                <a:ea typeface="+mj-ea"/>
                <a:cs typeface="+mj-cs"/>
              </a:rPr>
              <a:t>Virtual Marketing Plan / Events - Creating the Extraordinary Client Experience</a:t>
            </a:r>
          </a:p>
          <a:p>
            <a:pPr marL="914400" lvl="1" indent="-457200">
              <a:buFont typeface="Wingdings" panose="05000000000000000000" pitchFamily="2" charset="2"/>
              <a:buChar char="q"/>
            </a:pPr>
            <a:r>
              <a:rPr lang="en-US" sz="2000" b="1" dirty="0">
                <a:solidFill>
                  <a:prstClr val="black"/>
                </a:solidFill>
                <a:latin typeface="Calibri Light" panose="020F0302020204030204"/>
                <a:ea typeface="+mj-ea"/>
                <a:cs typeface="+mj-cs"/>
              </a:rPr>
              <a:t>Client Zoom Meetings</a:t>
            </a:r>
          </a:p>
          <a:p>
            <a:pPr marL="914400" lvl="1" indent="-457200">
              <a:buFont typeface="Wingdings" panose="05000000000000000000" pitchFamily="2" charset="2"/>
              <a:buChar char="q"/>
            </a:pPr>
            <a:r>
              <a:rPr lang="en-US" sz="2000" b="1" dirty="0">
                <a:solidFill>
                  <a:prstClr val="black"/>
                </a:solidFill>
                <a:latin typeface="Calibri Light" panose="020F0302020204030204"/>
                <a:ea typeface="+mj-ea"/>
                <a:cs typeface="+mj-cs"/>
              </a:rPr>
              <a:t>Client Webinars</a:t>
            </a:r>
          </a:p>
          <a:p>
            <a:pPr marL="914400" lvl="1" indent="-457200">
              <a:buFont typeface="Wingdings" panose="05000000000000000000" pitchFamily="2" charset="2"/>
              <a:buChar char="q"/>
            </a:pPr>
            <a:r>
              <a:rPr lang="en-US" sz="2000" b="1" dirty="0">
                <a:solidFill>
                  <a:prstClr val="black"/>
                </a:solidFill>
                <a:latin typeface="Calibri Light" panose="020F0302020204030204"/>
                <a:ea typeface="+mj-ea"/>
                <a:cs typeface="+mj-cs"/>
              </a:rPr>
              <a:t>Webinars w/Professional Advisor Power Team</a:t>
            </a:r>
          </a:p>
          <a:p>
            <a:pPr marL="914400" lvl="1" indent="-457200">
              <a:buFont typeface="Wingdings" panose="05000000000000000000" pitchFamily="2" charset="2"/>
              <a:buChar char="q"/>
            </a:pPr>
            <a:r>
              <a:rPr lang="en-US" sz="2000" b="1" dirty="0">
                <a:solidFill>
                  <a:prstClr val="black"/>
                </a:solidFill>
                <a:latin typeface="Calibri Light" panose="020F0302020204030204"/>
                <a:ea typeface="+mj-ea"/>
                <a:cs typeface="+mj-cs"/>
              </a:rPr>
              <a:t>Zoom Group Chat</a:t>
            </a:r>
          </a:p>
          <a:p>
            <a:pPr marL="914400" lvl="1" indent="-457200">
              <a:buFont typeface="Wingdings" panose="05000000000000000000" pitchFamily="2" charset="2"/>
              <a:buChar char="q"/>
            </a:pPr>
            <a:endParaRPr lang="en-US" sz="2000" b="1" dirty="0">
              <a:solidFill>
                <a:prstClr val="black"/>
              </a:solidFill>
              <a:latin typeface="Calibri Light" panose="020F0302020204030204"/>
              <a:ea typeface="+mj-ea"/>
              <a:cs typeface="+mj-cs"/>
            </a:endParaRPr>
          </a:p>
          <a:p>
            <a:pPr marL="342900" indent="-342900">
              <a:buFont typeface="Wingdings" panose="05000000000000000000" pitchFamily="2" charset="2"/>
              <a:buChar char="q"/>
            </a:pPr>
            <a:r>
              <a:rPr lang="en-US" sz="2400" b="1" dirty="0">
                <a:solidFill>
                  <a:prstClr val="black"/>
                </a:solidFill>
                <a:latin typeface="Calibri Light" panose="020F0302020204030204"/>
                <a:ea typeface="+mj-ea"/>
                <a:cs typeface="+mj-cs"/>
              </a:rPr>
              <a:t>Your Virtual Teams – Delivery of Extraordinary Client Experience</a:t>
            </a:r>
            <a:endParaRPr lang="en-US" sz="2000" b="1" dirty="0">
              <a:solidFill>
                <a:prstClr val="black"/>
              </a:solidFill>
              <a:latin typeface="Calibri Light" panose="020F0302020204030204"/>
              <a:ea typeface="+mj-ea"/>
              <a:cs typeface="+mj-cs"/>
            </a:endParaRPr>
          </a:p>
          <a:p>
            <a:pPr marL="914400" lvl="1" indent="-457200">
              <a:buFont typeface="Wingdings" panose="05000000000000000000" pitchFamily="2" charset="2"/>
              <a:buChar char="q"/>
            </a:pPr>
            <a:r>
              <a:rPr lang="en-US" sz="2000" b="1" dirty="0">
                <a:solidFill>
                  <a:prstClr val="black"/>
                </a:solidFill>
                <a:latin typeface="Calibri Light" panose="020F0302020204030204"/>
                <a:ea typeface="+mj-ea"/>
                <a:cs typeface="+mj-cs"/>
              </a:rPr>
              <a:t>“Core Support Virtual Team” TM</a:t>
            </a:r>
          </a:p>
          <a:p>
            <a:pPr marL="914400" lvl="1" indent="-457200">
              <a:buFont typeface="Wingdings" panose="05000000000000000000" pitchFamily="2" charset="2"/>
              <a:buChar char="q"/>
            </a:pPr>
            <a:r>
              <a:rPr lang="en-US" sz="2000" b="1" dirty="0">
                <a:solidFill>
                  <a:prstClr val="black"/>
                </a:solidFill>
                <a:latin typeface="Calibri Light" panose="020F0302020204030204"/>
                <a:ea typeface="+mj-ea"/>
                <a:cs typeface="+mj-cs"/>
              </a:rPr>
              <a:t>“Professional Advisor Power Team” TM</a:t>
            </a:r>
          </a:p>
          <a:p>
            <a:pPr marL="914400" lvl="1" indent="-457200">
              <a:buFont typeface="Wingdings" panose="05000000000000000000" pitchFamily="2" charset="2"/>
              <a:buChar char="q"/>
            </a:pPr>
            <a:r>
              <a:rPr lang="en-US" sz="2000" b="1" dirty="0">
                <a:solidFill>
                  <a:prstClr val="black"/>
                </a:solidFill>
                <a:latin typeface="Calibri Light" panose="020F0302020204030204"/>
                <a:ea typeface="+mj-ea"/>
                <a:cs typeface="+mj-cs"/>
              </a:rPr>
              <a:t>“Virtual Client Advisory Team” TM</a:t>
            </a:r>
          </a:p>
          <a:p>
            <a:pPr marL="914400" lvl="1" indent="-457200">
              <a:buFont typeface="Wingdings" panose="05000000000000000000" pitchFamily="2" charset="2"/>
              <a:buChar char="q"/>
            </a:pPr>
            <a:r>
              <a:rPr lang="en-US" sz="2000" b="1" dirty="0">
                <a:solidFill>
                  <a:prstClr val="black"/>
                </a:solidFill>
                <a:latin typeface="Calibri Light" panose="020F0302020204030204"/>
                <a:ea typeface="+mj-ea"/>
                <a:cs typeface="+mj-cs"/>
              </a:rPr>
              <a:t>Clarity Call with Tom and Henry (or your manager)</a:t>
            </a:r>
          </a:p>
          <a:p>
            <a:pPr marL="457200" indent="-457200">
              <a:buFont typeface="Wingdings" panose="05000000000000000000" pitchFamily="2" charset="2"/>
              <a:buChar char="q"/>
            </a:pPr>
            <a:endParaRPr lang="en-US" sz="2800" b="1" dirty="0">
              <a:solidFill>
                <a:prstClr val="black"/>
              </a:solidFill>
              <a:latin typeface="Calibri Light" panose="020F0302020204030204"/>
              <a:ea typeface="+mj-ea"/>
              <a:cs typeface="+mj-cs"/>
            </a:endParaRPr>
          </a:p>
        </p:txBody>
      </p:sp>
    </p:spTree>
    <p:extLst>
      <p:ext uri="{BB962C8B-B14F-4D97-AF65-F5344CB8AC3E}">
        <p14:creationId xmlns:p14="http://schemas.microsoft.com/office/powerpoint/2010/main" val="1978040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CD8F-23FD-44DC-951A-25D4BC7B4AC8}"/>
              </a:ext>
            </a:extLst>
          </p:cNvPr>
          <p:cNvSpPr>
            <a:spLocks noGrp="1"/>
          </p:cNvSpPr>
          <p:nvPr>
            <p:ph type="title"/>
          </p:nvPr>
        </p:nvSpPr>
        <p:spPr>
          <a:xfrm>
            <a:off x="796788" y="118934"/>
            <a:ext cx="10515600" cy="1325563"/>
          </a:xfrm>
        </p:spPr>
        <p:txBody>
          <a:bodyPr>
            <a:normAutofit/>
          </a:bodyPr>
          <a:lstStyle/>
          <a:p>
            <a:pPr algn="ctr"/>
            <a:r>
              <a:rPr lang="en-US" sz="3600" b="1" dirty="0"/>
              <a:t>NAIFA Town Hall Evaluation Tool</a:t>
            </a:r>
            <a:br>
              <a:rPr lang="en-US" sz="3600" b="1" dirty="0"/>
            </a:br>
            <a:r>
              <a:rPr lang="en-US" sz="3600" b="1" dirty="0"/>
              <a:t>June 30, 2020</a:t>
            </a:r>
          </a:p>
        </p:txBody>
      </p:sp>
      <p:sp>
        <p:nvSpPr>
          <p:cNvPr id="3" name="Content Placeholder 2">
            <a:extLst>
              <a:ext uri="{FF2B5EF4-FFF2-40B4-BE49-F238E27FC236}">
                <a16:creationId xmlns:a16="http://schemas.microsoft.com/office/drawing/2014/main" id="{96736550-1533-4488-AE77-9B9786DCB12F}"/>
              </a:ext>
            </a:extLst>
          </p:cNvPr>
          <p:cNvSpPr>
            <a:spLocks noGrp="1"/>
          </p:cNvSpPr>
          <p:nvPr>
            <p:ph idx="1"/>
          </p:nvPr>
        </p:nvSpPr>
        <p:spPr>
          <a:xfrm>
            <a:off x="838200" y="1320772"/>
            <a:ext cx="6466725" cy="4802183"/>
          </a:xfrm>
        </p:spPr>
        <p:txBody>
          <a:bodyPr>
            <a:normAutofit fontScale="92500" lnSpcReduction="10000"/>
          </a:bodyPr>
          <a:lstStyle/>
          <a:p>
            <a:pPr marL="514350" indent="-514350">
              <a:buFont typeface="+mj-lt"/>
              <a:buAutoNum type="arabicPeriod"/>
            </a:pPr>
            <a:r>
              <a:rPr lang="en-US" sz="2800" dirty="0"/>
              <a:t>Overall effectiveness of Webinar </a:t>
            </a:r>
          </a:p>
          <a:p>
            <a:pPr marL="0" indent="0">
              <a:buNone/>
            </a:pPr>
            <a:r>
              <a:rPr lang="en-US" sz="2800" dirty="0"/>
              <a:t>            </a:t>
            </a:r>
            <a:r>
              <a:rPr lang="en-US" sz="2200" dirty="0"/>
              <a:t>1   2   3  4  5 (w/5=highest)</a:t>
            </a:r>
          </a:p>
          <a:p>
            <a:pPr marL="514350" indent="-514350">
              <a:buFont typeface="+mj-lt"/>
              <a:buAutoNum type="arabicPeriod"/>
            </a:pPr>
            <a:r>
              <a:rPr lang="en-US" sz="2800" dirty="0"/>
              <a:t>Two Most useful ideas:</a:t>
            </a:r>
          </a:p>
          <a:p>
            <a:pPr marL="857250" lvl="1" indent="-514350">
              <a:buFont typeface="+mj-lt"/>
              <a:buAutoNum type="alphaLcParenR"/>
            </a:pPr>
            <a:r>
              <a:rPr lang="en-US" sz="2500" dirty="0"/>
              <a:t>_______________________	</a:t>
            </a:r>
          </a:p>
          <a:p>
            <a:pPr marL="857250" lvl="1" indent="-514350">
              <a:buFont typeface="+mj-lt"/>
              <a:buAutoNum type="alphaLcParenR"/>
            </a:pPr>
            <a:r>
              <a:rPr lang="en-US" sz="2500" dirty="0"/>
              <a:t>_______________________</a:t>
            </a:r>
          </a:p>
          <a:p>
            <a:pPr marL="514350" indent="-514350">
              <a:buFont typeface="+mj-lt"/>
              <a:buAutoNum type="arabicPeriod"/>
            </a:pPr>
            <a:r>
              <a:rPr lang="en-US" sz="2800" dirty="0"/>
              <a:t>Two Actions I will Take</a:t>
            </a:r>
          </a:p>
          <a:p>
            <a:pPr marL="800100" lvl="1" indent="-457200">
              <a:buFont typeface="+mj-lt"/>
              <a:buAutoNum type="alphaLcParenR"/>
            </a:pPr>
            <a:r>
              <a:rPr lang="en-US" sz="2500" dirty="0"/>
              <a:t>_______________________	</a:t>
            </a:r>
          </a:p>
          <a:p>
            <a:pPr marL="800100" lvl="1" indent="-457200">
              <a:buFont typeface="+mj-lt"/>
              <a:buAutoNum type="alphaLcParenR"/>
            </a:pPr>
            <a:r>
              <a:rPr lang="en-US" sz="2500" dirty="0"/>
              <a:t>_______________________</a:t>
            </a:r>
          </a:p>
          <a:p>
            <a:pPr marL="514350" indent="-514350">
              <a:buFont typeface="+mj-lt"/>
              <a:buAutoNum type="arabicPeriod"/>
            </a:pPr>
            <a:r>
              <a:rPr lang="en-US" sz="2800" dirty="0"/>
              <a:t>Bonuses - I Would Like:</a:t>
            </a:r>
          </a:p>
          <a:p>
            <a:pPr lvl="1">
              <a:buFont typeface="Wingdings" panose="05000000000000000000" pitchFamily="2" charset="2"/>
              <a:buChar char="q"/>
            </a:pPr>
            <a:r>
              <a:rPr lang="en-US" sz="2500" dirty="0"/>
              <a:t> </a:t>
            </a:r>
            <a:r>
              <a:rPr lang="en-US" sz="2600" dirty="0"/>
              <a:t>Tom Guzzardo : eBook: “Social Champions”</a:t>
            </a:r>
          </a:p>
          <a:p>
            <a:pPr lvl="1">
              <a:buFont typeface="Wingdings" panose="05000000000000000000" pitchFamily="2" charset="2"/>
              <a:buChar char="q"/>
            </a:pPr>
            <a:r>
              <a:rPr lang="en-US" sz="2600" dirty="0"/>
              <a:t> Readiness Quiz</a:t>
            </a:r>
          </a:p>
          <a:p>
            <a:pPr lvl="1">
              <a:buFont typeface="Wingdings" panose="05000000000000000000" pitchFamily="2" charset="2"/>
              <a:buChar char="q"/>
            </a:pPr>
            <a:r>
              <a:rPr lang="en-US" sz="2600" dirty="0"/>
              <a:t> Business Action Plan Tool</a:t>
            </a:r>
          </a:p>
          <a:p>
            <a:pPr lvl="1">
              <a:buFont typeface="Wingdings" panose="05000000000000000000" pitchFamily="2" charset="2"/>
              <a:buChar char="q"/>
            </a:pPr>
            <a:r>
              <a:rPr lang="en-US" sz="2600" dirty="0"/>
              <a:t> Clarity Call with Tom and Henry</a:t>
            </a:r>
          </a:p>
          <a:p>
            <a:pPr lvl="1">
              <a:buFont typeface="Wingdings" panose="05000000000000000000" pitchFamily="2" charset="2"/>
              <a:buChar char="q"/>
            </a:pPr>
            <a:endParaRPr lang="en-US" sz="2500" dirty="0"/>
          </a:p>
          <a:p>
            <a:pPr marL="514350" indent="-514350">
              <a:spcAft>
                <a:spcPts val="1200"/>
              </a:spcAft>
              <a:buFont typeface="+mj-lt"/>
              <a:buAutoNum type="arabicPeriod"/>
            </a:pPr>
            <a:endParaRPr lang="en-US" sz="2800" dirty="0"/>
          </a:p>
          <a:p>
            <a:pPr marL="514350" indent="-514350">
              <a:spcAft>
                <a:spcPts val="1200"/>
              </a:spcAft>
              <a:buFont typeface="+mj-lt"/>
              <a:buAutoNum type="arabicPeriod"/>
            </a:pPr>
            <a:endParaRPr lang="en-US" sz="2800" dirty="0"/>
          </a:p>
          <a:p>
            <a:endParaRPr lang="en-US" sz="2800" dirty="0"/>
          </a:p>
        </p:txBody>
      </p:sp>
      <p:sp>
        <p:nvSpPr>
          <p:cNvPr id="4" name="Slide Number Placeholder 3">
            <a:extLst>
              <a:ext uri="{FF2B5EF4-FFF2-40B4-BE49-F238E27FC236}">
                <a16:creationId xmlns:a16="http://schemas.microsoft.com/office/drawing/2014/main" id="{B575A722-23ED-42CA-8463-4E867C9962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94B54-41B4-4342-8E21-1727F5BD6E22}"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5" name="Content Placeholder 2">
            <a:extLst>
              <a:ext uri="{FF2B5EF4-FFF2-40B4-BE49-F238E27FC236}">
                <a16:creationId xmlns:a16="http://schemas.microsoft.com/office/drawing/2014/main" id="{B656AA8D-68AB-46C2-8E31-F6331C504C40}"/>
              </a:ext>
            </a:extLst>
          </p:cNvPr>
          <p:cNvSpPr txBox="1">
            <a:spLocks/>
          </p:cNvSpPr>
          <p:nvPr/>
        </p:nvSpPr>
        <p:spPr>
          <a:xfrm>
            <a:off x="6900198" y="1391429"/>
            <a:ext cx="5216387" cy="480218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Basic Information</a:t>
            </a:r>
          </a:p>
          <a:p>
            <a:pPr marL="514350" indent="-514350">
              <a:buFont typeface="+mj-lt"/>
              <a:buAutoNum type="arabicPeriod"/>
            </a:pPr>
            <a:r>
              <a:rPr lang="en-US" sz="2400" dirty="0"/>
              <a:t>Name __________________</a:t>
            </a:r>
          </a:p>
          <a:p>
            <a:pPr marL="514350" indent="-514350">
              <a:buFont typeface="+mj-lt"/>
              <a:buAutoNum type="arabicPeriod"/>
            </a:pPr>
            <a:r>
              <a:rPr lang="en-US" sz="2400" dirty="0"/>
              <a:t>Email ________________</a:t>
            </a:r>
          </a:p>
          <a:p>
            <a:pPr marL="514350" indent="-514350">
              <a:buFont typeface="+mj-lt"/>
              <a:buAutoNum type="arabicPeriod"/>
            </a:pPr>
            <a:r>
              <a:rPr lang="en-US" sz="2400" dirty="0"/>
              <a:t>Cell :_________________</a:t>
            </a:r>
          </a:p>
          <a:p>
            <a:pPr marL="514350" indent="-514350">
              <a:buFont typeface="+mj-lt"/>
              <a:buAutoNum type="arabicPeriod"/>
            </a:pPr>
            <a:r>
              <a:rPr lang="en-US" sz="2400" dirty="0"/>
              <a:t>Profession: ____________</a:t>
            </a:r>
          </a:p>
          <a:p>
            <a:pPr marL="514350" indent="-514350">
              <a:buFont typeface="+mj-lt"/>
              <a:buAutoNum type="arabicPeriod"/>
            </a:pPr>
            <a:r>
              <a:rPr lang="en-US" sz="2400" dirty="0"/>
              <a:t>Years Exp:____________</a:t>
            </a:r>
          </a:p>
          <a:p>
            <a:pPr marL="514350" indent="-514350">
              <a:buFont typeface="+mj-lt"/>
              <a:buAutoNum type="arabicPeriod"/>
            </a:pPr>
            <a:endParaRPr lang="en-US" sz="2400" dirty="0"/>
          </a:p>
          <a:p>
            <a:pPr marL="514350" indent="-514350">
              <a:buFont typeface="+mj-lt"/>
              <a:buAutoNum type="arabicPeriod"/>
            </a:pPr>
            <a:endParaRPr lang="en-US" sz="2400" dirty="0"/>
          </a:p>
          <a:p>
            <a:pPr lvl="1">
              <a:buFont typeface="Wingdings" panose="05000000000000000000" pitchFamily="2" charset="2"/>
              <a:buChar char="q"/>
            </a:pPr>
            <a:endParaRPr lang="en-US" sz="2400" dirty="0"/>
          </a:p>
          <a:p>
            <a:pPr marL="514350" indent="-514350">
              <a:spcAft>
                <a:spcPts val="1200"/>
              </a:spcAft>
              <a:buFont typeface="+mj-lt"/>
              <a:buAutoNum type="arabicPeriod"/>
            </a:pPr>
            <a:endParaRPr lang="en-US" sz="2400" dirty="0"/>
          </a:p>
          <a:p>
            <a:pPr marL="514350" indent="-514350">
              <a:spcAft>
                <a:spcPts val="1200"/>
              </a:spcAft>
              <a:buFont typeface="+mj-lt"/>
              <a:buAutoNum type="arabicPeriod"/>
            </a:pPr>
            <a:endParaRPr lang="en-US" sz="2400" dirty="0"/>
          </a:p>
          <a:p>
            <a:endParaRPr lang="en-US" sz="2400" dirty="0"/>
          </a:p>
        </p:txBody>
      </p:sp>
    </p:spTree>
    <p:extLst>
      <p:ext uri="{BB962C8B-B14F-4D97-AF65-F5344CB8AC3E}">
        <p14:creationId xmlns:p14="http://schemas.microsoft.com/office/powerpoint/2010/main" val="188799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CD8F-23FD-44DC-951A-25D4BC7B4AC8}"/>
              </a:ext>
            </a:extLst>
          </p:cNvPr>
          <p:cNvSpPr>
            <a:spLocks noGrp="1"/>
          </p:cNvSpPr>
          <p:nvPr>
            <p:ph type="title"/>
          </p:nvPr>
        </p:nvSpPr>
        <p:spPr>
          <a:xfrm>
            <a:off x="838200" y="136523"/>
            <a:ext cx="10515600" cy="616073"/>
          </a:xfrm>
        </p:spPr>
        <p:txBody>
          <a:bodyPr>
            <a:noAutofit/>
          </a:bodyPr>
          <a:lstStyle/>
          <a:p>
            <a:pPr algn="ctr"/>
            <a:r>
              <a:rPr lang="en-US" sz="3600" dirty="0"/>
              <a:t>Growth in The New Business Reality</a:t>
            </a:r>
            <a:br>
              <a:rPr lang="en-US" sz="3600" dirty="0"/>
            </a:br>
            <a:r>
              <a:rPr lang="en-US" sz="3200" dirty="0"/>
              <a:t>Business Leader Readiness Quiz</a:t>
            </a:r>
            <a:endParaRPr lang="en-US" sz="3600" dirty="0"/>
          </a:p>
        </p:txBody>
      </p:sp>
      <p:sp>
        <p:nvSpPr>
          <p:cNvPr id="4" name="Slide Number Placeholder 3">
            <a:extLst>
              <a:ext uri="{FF2B5EF4-FFF2-40B4-BE49-F238E27FC236}">
                <a16:creationId xmlns:a16="http://schemas.microsoft.com/office/drawing/2014/main" id="{B575A722-23ED-42CA-8463-4E867C9962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94B54-41B4-4342-8E21-1727F5BD6E22}"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graphicFrame>
        <p:nvGraphicFramePr>
          <p:cNvPr id="7" name="Table 7">
            <a:extLst>
              <a:ext uri="{FF2B5EF4-FFF2-40B4-BE49-F238E27FC236}">
                <a16:creationId xmlns:a16="http://schemas.microsoft.com/office/drawing/2014/main" id="{84FDFDA2-0B0B-45B8-B951-399FD1C6BAF0}"/>
              </a:ext>
            </a:extLst>
          </p:cNvPr>
          <p:cNvGraphicFramePr>
            <a:graphicFrameLocks noGrp="1"/>
          </p:cNvGraphicFramePr>
          <p:nvPr>
            <p:extLst>
              <p:ext uri="{D42A27DB-BD31-4B8C-83A1-F6EECF244321}">
                <p14:modId xmlns:p14="http://schemas.microsoft.com/office/powerpoint/2010/main" val="1655741619"/>
              </p:ext>
            </p:extLst>
          </p:nvPr>
        </p:nvGraphicFramePr>
        <p:xfrm>
          <a:off x="1209674" y="924029"/>
          <a:ext cx="10144125" cy="4117919"/>
        </p:xfrm>
        <a:graphic>
          <a:graphicData uri="http://schemas.openxmlformats.org/drawingml/2006/table">
            <a:tbl>
              <a:tblPr firstRow="1" bandRow="1">
                <a:tableStyleId>{5C22544A-7EE6-4342-B048-85BDC9FD1C3A}</a:tableStyleId>
              </a:tblPr>
              <a:tblGrid>
                <a:gridCol w="7057710">
                  <a:extLst>
                    <a:ext uri="{9D8B030D-6E8A-4147-A177-3AD203B41FA5}">
                      <a16:colId xmlns:a16="http://schemas.microsoft.com/office/drawing/2014/main" val="3192577345"/>
                    </a:ext>
                  </a:extLst>
                </a:gridCol>
                <a:gridCol w="3086415">
                  <a:extLst>
                    <a:ext uri="{9D8B030D-6E8A-4147-A177-3AD203B41FA5}">
                      <a16:colId xmlns:a16="http://schemas.microsoft.com/office/drawing/2014/main" val="331937136"/>
                    </a:ext>
                  </a:extLst>
                </a:gridCol>
              </a:tblGrid>
              <a:tr h="5278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Rate your self on the following areas of business: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Name:___________________________</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Date:____________________________</a:t>
                      </a:r>
                    </a:p>
                    <a:p>
                      <a:endParaRPr lang="en-US" sz="1800" b="0" dirty="0">
                        <a:solidFill>
                          <a:schemeClr val="tx1"/>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Rating  Where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1=Low Effectiveness ,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5=Average,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10=Highest Effectiveness</a:t>
                      </a:r>
                    </a:p>
                    <a:p>
                      <a:endParaRPr lang="en-US" sz="1800" b="0" dirty="0">
                        <a:solidFill>
                          <a:schemeClr val="tx1"/>
                        </a:solidFill>
                      </a:endParaRPr>
                    </a:p>
                  </a:txBody>
                  <a:tcPr/>
                </a:tc>
                <a:extLst>
                  <a:ext uri="{0D108BD9-81ED-4DB2-BD59-A6C34878D82A}">
                    <a16:rowId xmlns:a16="http://schemas.microsoft.com/office/drawing/2014/main" val="3883798038"/>
                  </a:ext>
                </a:extLst>
              </a:tr>
              <a:tr h="333084">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800" b="1" dirty="0"/>
                        <a:t>1. I understand the 4 trends shaping the new business reality</a:t>
                      </a:r>
                    </a:p>
                  </a:txBody>
                  <a:tcPr/>
                </a:tc>
                <a:tc>
                  <a:txBody>
                    <a:bodyPr/>
                    <a:lstStyle/>
                    <a:p>
                      <a:endParaRPr lang="en-US" dirty="0"/>
                    </a:p>
                  </a:txBody>
                  <a:tcPr/>
                </a:tc>
                <a:extLst>
                  <a:ext uri="{0D108BD9-81ED-4DB2-BD59-A6C34878D82A}">
                    <a16:rowId xmlns:a16="http://schemas.microsoft.com/office/drawing/2014/main" val="8156256"/>
                  </a:ext>
                </a:extLst>
              </a:tr>
              <a:tr h="348199">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800" b="1" dirty="0"/>
                        <a:t>2. Clear New “Business Game Plan:” 90 Days</a:t>
                      </a:r>
                    </a:p>
                  </a:txBody>
                  <a:tcPr/>
                </a:tc>
                <a:tc>
                  <a:txBody>
                    <a:bodyPr/>
                    <a:lstStyle/>
                    <a:p>
                      <a:endParaRPr lang="en-US" dirty="0"/>
                    </a:p>
                  </a:txBody>
                  <a:tcPr/>
                </a:tc>
                <a:extLst>
                  <a:ext uri="{0D108BD9-81ED-4DB2-BD59-A6C34878D82A}">
                    <a16:rowId xmlns:a16="http://schemas.microsoft.com/office/drawing/2014/main" val="2206188935"/>
                  </a:ext>
                </a:extLst>
              </a:tr>
              <a:tr h="366176">
                <a:tc>
                  <a:txBody>
                    <a:bodyPr/>
                    <a:lstStyle/>
                    <a:p>
                      <a:pPr marL="0" indent="0">
                        <a:buFont typeface="+mj-lt"/>
                        <a:buNone/>
                      </a:pPr>
                      <a:r>
                        <a:rPr lang="en-US" sz="1800" b="1" dirty="0"/>
                        <a:t>3. Aligned virtual team to run new business game plan</a:t>
                      </a:r>
                    </a:p>
                  </a:txBody>
                  <a:tcPr/>
                </a:tc>
                <a:tc>
                  <a:txBody>
                    <a:bodyPr/>
                    <a:lstStyle/>
                    <a:p>
                      <a:endParaRPr lang="en-US" dirty="0"/>
                    </a:p>
                  </a:txBody>
                  <a:tcPr/>
                </a:tc>
                <a:extLst>
                  <a:ext uri="{0D108BD9-81ED-4DB2-BD59-A6C34878D82A}">
                    <a16:rowId xmlns:a16="http://schemas.microsoft.com/office/drawing/2014/main" val="2814263022"/>
                  </a:ext>
                </a:extLst>
              </a:tr>
              <a:tr h="3684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t>4. I have a solid virtual marketing action plan</a:t>
                      </a:r>
                    </a:p>
                  </a:txBody>
                  <a:tcPr/>
                </a:tc>
                <a:tc>
                  <a:txBody>
                    <a:bodyPr/>
                    <a:lstStyle/>
                    <a:p>
                      <a:endParaRPr lang="en-US" dirty="0"/>
                    </a:p>
                  </a:txBody>
                  <a:tcPr/>
                </a:tc>
                <a:extLst>
                  <a:ext uri="{0D108BD9-81ED-4DB2-BD59-A6C34878D82A}">
                    <a16:rowId xmlns:a16="http://schemas.microsoft.com/office/drawing/2014/main" val="15389372"/>
                  </a:ext>
                </a:extLst>
              </a:tr>
              <a:tr h="3459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t>5. I have a solid “Virtual Professional Advisor Power Team”</a:t>
                      </a:r>
                    </a:p>
                  </a:txBody>
                  <a:tcPr/>
                </a:tc>
                <a:tc>
                  <a:txBody>
                    <a:bodyPr/>
                    <a:lstStyle/>
                    <a:p>
                      <a:endParaRPr lang="en-US" dirty="0"/>
                    </a:p>
                  </a:txBody>
                  <a:tcPr/>
                </a:tc>
                <a:extLst>
                  <a:ext uri="{0D108BD9-81ED-4DB2-BD59-A6C34878D82A}">
                    <a16:rowId xmlns:a16="http://schemas.microsoft.com/office/drawing/2014/main" val="3368766028"/>
                  </a:ext>
                </a:extLst>
              </a:tr>
              <a:tr h="326625">
                <a:tc>
                  <a:txBody>
                    <a:bodyPr/>
                    <a:lstStyle/>
                    <a:p>
                      <a:r>
                        <a:rPr lang="en-US" sz="1800" b="1" dirty="0"/>
                        <a:t>6. I have a Solid “Client Advisor Team”</a:t>
                      </a:r>
                    </a:p>
                  </a:txBody>
                  <a:tcPr/>
                </a:tc>
                <a:tc>
                  <a:txBody>
                    <a:bodyPr/>
                    <a:lstStyle/>
                    <a:p>
                      <a:r>
                        <a:rPr lang="en-US" dirty="0"/>
                        <a:t>`</a:t>
                      </a:r>
                    </a:p>
                  </a:txBody>
                  <a:tcPr/>
                </a:tc>
                <a:extLst>
                  <a:ext uri="{0D108BD9-81ED-4DB2-BD59-A6C34878D82A}">
                    <a16:rowId xmlns:a16="http://schemas.microsoft.com/office/drawing/2014/main" val="827826728"/>
                  </a:ext>
                </a:extLst>
              </a:tr>
              <a:tr h="326625">
                <a:tc>
                  <a:txBody>
                    <a:bodyPr/>
                    <a:lstStyle/>
                    <a:p>
                      <a:pPr algn="r"/>
                      <a:r>
                        <a:rPr lang="en-US" sz="1600" b="1" dirty="0"/>
                        <a:t>Total</a:t>
                      </a:r>
                    </a:p>
                  </a:txBody>
                  <a:tcPr/>
                </a:tc>
                <a:tc>
                  <a:txBody>
                    <a:bodyPr/>
                    <a:lstStyle/>
                    <a:p>
                      <a:endParaRPr lang="en-US" dirty="0"/>
                    </a:p>
                  </a:txBody>
                  <a:tcPr/>
                </a:tc>
                <a:extLst>
                  <a:ext uri="{0D108BD9-81ED-4DB2-BD59-A6C34878D82A}">
                    <a16:rowId xmlns:a16="http://schemas.microsoft.com/office/drawing/2014/main" val="2219646896"/>
                  </a:ext>
                </a:extLst>
              </a:tr>
            </a:tbl>
          </a:graphicData>
        </a:graphic>
      </p:graphicFrame>
      <p:sp>
        <p:nvSpPr>
          <p:cNvPr id="11" name="TextBox 10">
            <a:extLst>
              <a:ext uri="{FF2B5EF4-FFF2-40B4-BE49-F238E27FC236}">
                <a16:creationId xmlns:a16="http://schemas.microsoft.com/office/drawing/2014/main" id="{3C86462F-84F4-489F-8CF3-23FF8D2BD23E}"/>
              </a:ext>
            </a:extLst>
          </p:cNvPr>
          <p:cNvSpPr txBox="1"/>
          <p:nvPr/>
        </p:nvSpPr>
        <p:spPr>
          <a:xfrm>
            <a:off x="1643062" y="5213381"/>
            <a:ext cx="6443662" cy="1477328"/>
          </a:xfrm>
          <a:prstGeom prst="rect">
            <a:avLst/>
          </a:prstGeom>
          <a:noFill/>
        </p:spPr>
        <p:txBody>
          <a:bodyPr wrap="square" rtlCol="0">
            <a:spAutoFit/>
          </a:bodyPr>
          <a:lstStyle/>
          <a:p>
            <a:r>
              <a:rPr lang="en-US" b="1" dirty="0"/>
              <a:t>YOUR NEXT STEPS:</a:t>
            </a:r>
          </a:p>
          <a:p>
            <a:pPr marL="400050" indent="-400050">
              <a:buFont typeface="+mj-lt"/>
              <a:buAutoNum type="romanUcPeriod"/>
            </a:pPr>
            <a:r>
              <a:rPr lang="en-US" dirty="0"/>
              <a:t>Next 2 Actions to Adapt to new business reality</a:t>
            </a:r>
          </a:p>
          <a:p>
            <a:pPr marL="857250" lvl="1" indent="-400050">
              <a:buFont typeface="+mj-lt"/>
              <a:buAutoNum type="alphaLcParenR"/>
            </a:pPr>
            <a:r>
              <a:rPr lang="en-US" dirty="0"/>
              <a:t>_________________________________</a:t>
            </a:r>
          </a:p>
          <a:p>
            <a:pPr marL="857250" lvl="1" indent="-400050">
              <a:buFont typeface="+mj-lt"/>
              <a:buAutoNum type="alphaLcParenR"/>
            </a:pPr>
            <a:r>
              <a:rPr lang="en-US" dirty="0"/>
              <a:t>_________________________________</a:t>
            </a:r>
          </a:p>
          <a:p>
            <a:pPr marL="400050" indent="-400050">
              <a:buFont typeface="+mj-lt"/>
              <a:buAutoNum type="romanUcPeriod"/>
            </a:pPr>
            <a:r>
              <a:rPr lang="en-US" dirty="0"/>
              <a:t>Request a Clarity Call with Tom Guzzardo</a:t>
            </a:r>
          </a:p>
        </p:txBody>
      </p:sp>
      <p:cxnSp>
        <p:nvCxnSpPr>
          <p:cNvPr id="13" name="Straight Connector 12">
            <a:extLst>
              <a:ext uri="{FF2B5EF4-FFF2-40B4-BE49-F238E27FC236}">
                <a16:creationId xmlns:a16="http://schemas.microsoft.com/office/drawing/2014/main" id="{6D886B88-2845-44A6-8E0A-F863763D2FC7}"/>
              </a:ext>
            </a:extLst>
          </p:cNvPr>
          <p:cNvCxnSpPr>
            <a:cxnSpLocks/>
          </p:cNvCxnSpPr>
          <p:nvPr/>
        </p:nvCxnSpPr>
        <p:spPr>
          <a:xfrm>
            <a:off x="8390722" y="4720556"/>
            <a:ext cx="25431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812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CD8F-23FD-44DC-951A-25D4BC7B4AC8}"/>
              </a:ext>
            </a:extLst>
          </p:cNvPr>
          <p:cNvSpPr>
            <a:spLocks noGrp="1"/>
          </p:cNvSpPr>
          <p:nvPr>
            <p:ph type="title"/>
          </p:nvPr>
        </p:nvSpPr>
        <p:spPr>
          <a:xfrm>
            <a:off x="838200" y="301659"/>
            <a:ext cx="10515600" cy="679542"/>
          </a:xfrm>
        </p:spPr>
        <p:txBody>
          <a:bodyPr>
            <a:normAutofit/>
          </a:bodyPr>
          <a:lstStyle/>
          <a:p>
            <a:pPr algn="ctr"/>
            <a:r>
              <a:rPr lang="en-US" sz="4000" b="1" dirty="0"/>
              <a:t>Frequently Asked Questions</a:t>
            </a:r>
          </a:p>
        </p:txBody>
      </p:sp>
      <p:sp>
        <p:nvSpPr>
          <p:cNvPr id="3" name="Content Placeholder 2">
            <a:extLst>
              <a:ext uri="{FF2B5EF4-FFF2-40B4-BE49-F238E27FC236}">
                <a16:creationId xmlns:a16="http://schemas.microsoft.com/office/drawing/2014/main" id="{96736550-1533-4488-AE77-9B9786DCB12F}"/>
              </a:ext>
            </a:extLst>
          </p:cNvPr>
          <p:cNvSpPr>
            <a:spLocks noGrp="1"/>
          </p:cNvSpPr>
          <p:nvPr>
            <p:ph idx="1"/>
          </p:nvPr>
        </p:nvSpPr>
        <p:spPr>
          <a:xfrm>
            <a:off x="1204382" y="1719262"/>
            <a:ext cx="9573328" cy="3419475"/>
          </a:xfrm>
        </p:spPr>
        <p:txBody>
          <a:bodyPr>
            <a:noAutofit/>
          </a:bodyPr>
          <a:lstStyle/>
          <a:p>
            <a:pPr marL="342900" indent="-342900">
              <a:spcAft>
                <a:spcPts val="1200"/>
              </a:spcAft>
              <a:buFont typeface="+mj-lt"/>
              <a:buAutoNum type="arabicPeriod"/>
            </a:pPr>
            <a:r>
              <a:rPr lang="en-US" sz="2400" b="1" dirty="0"/>
              <a:t>How do we pick the top 2  “projects” to create your extraordinary client experience? </a:t>
            </a:r>
          </a:p>
          <a:p>
            <a:pPr marL="342900" indent="-342900">
              <a:spcAft>
                <a:spcPts val="1200"/>
              </a:spcAft>
              <a:buFont typeface="+mj-lt"/>
              <a:buAutoNum type="arabicPeriod"/>
            </a:pPr>
            <a:r>
              <a:rPr lang="en-US" sz="2400" b="1" dirty="0"/>
              <a:t>How do we build a “Virtual Advisor Power Team”?</a:t>
            </a:r>
          </a:p>
          <a:p>
            <a:pPr marL="342900" indent="-342900">
              <a:spcAft>
                <a:spcPts val="1200"/>
              </a:spcAft>
              <a:buFont typeface="+mj-lt"/>
              <a:buAutoNum type="arabicPeriod"/>
            </a:pPr>
            <a:r>
              <a:rPr lang="en-US" sz="2400" b="1" dirty="0"/>
              <a:t>How do we build a “Client Advisor Team”?</a:t>
            </a:r>
          </a:p>
          <a:p>
            <a:pPr marL="342900" indent="-342900">
              <a:spcAft>
                <a:spcPts val="1200"/>
              </a:spcAft>
              <a:buFont typeface="+mj-lt"/>
              <a:buAutoNum type="arabicPeriod"/>
            </a:pPr>
            <a:r>
              <a:rPr lang="en-US" sz="2400" b="1" dirty="0"/>
              <a:t>How do we create and launch our virtual marketing plan / events?</a:t>
            </a:r>
          </a:p>
          <a:p>
            <a:pPr marL="342900" indent="-342900">
              <a:spcAft>
                <a:spcPts val="1200"/>
              </a:spcAft>
              <a:buFont typeface="+mj-lt"/>
              <a:buAutoNum type="arabicPeriod"/>
            </a:pPr>
            <a:r>
              <a:rPr lang="en-US" sz="2400" b="1" dirty="0"/>
              <a:t>How do you get started with the new Business Action Plan?</a:t>
            </a:r>
          </a:p>
        </p:txBody>
      </p:sp>
      <p:sp>
        <p:nvSpPr>
          <p:cNvPr id="4" name="Slide Number Placeholder 3">
            <a:extLst>
              <a:ext uri="{FF2B5EF4-FFF2-40B4-BE49-F238E27FC236}">
                <a16:creationId xmlns:a16="http://schemas.microsoft.com/office/drawing/2014/main" id="{B575A722-23ED-42CA-8463-4E867C9962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94B54-41B4-4342-8E21-1727F5BD6E22}"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248274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70652E-A09D-411D-87A5-C8C114112BDF}"/>
              </a:ext>
            </a:extLst>
          </p:cNvPr>
          <p:cNvPicPr>
            <a:picLocks noChangeAspect="1"/>
          </p:cNvPicPr>
          <p:nvPr/>
        </p:nvPicPr>
        <p:blipFill>
          <a:blip r:embed="rId2"/>
          <a:stretch>
            <a:fillRect/>
          </a:stretch>
        </p:blipFill>
        <p:spPr>
          <a:xfrm>
            <a:off x="4105412" y="2762053"/>
            <a:ext cx="3981175" cy="2136955"/>
          </a:xfrm>
          <a:prstGeom prst="rect">
            <a:avLst/>
          </a:prstGeom>
        </p:spPr>
      </p:pic>
      <p:sp>
        <p:nvSpPr>
          <p:cNvPr id="2" name="Title 1">
            <a:extLst>
              <a:ext uri="{FF2B5EF4-FFF2-40B4-BE49-F238E27FC236}">
                <a16:creationId xmlns:a16="http://schemas.microsoft.com/office/drawing/2014/main" id="{75B0CD8F-23FD-44DC-951A-25D4BC7B4AC8}"/>
              </a:ext>
            </a:extLst>
          </p:cNvPr>
          <p:cNvSpPr>
            <a:spLocks noGrp="1"/>
          </p:cNvSpPr>
          <p:nvPr>
            <p:ph type="title"/>
          </p:nvPr>
        </p:nvSpPr>
        <p:spPr>
          <a:xfrm>
            <a:off x="838201" y="0"/>
            <a:ext cx="10515600" cy="616073"/>
          </a:xfrm>
        </p:spPr>
        <p:txBody>
          <a:bodyPr/>
          <a:lstStyle/>
          <a:p>
            <a:pPr algn="ctr"/>
            <a:r>
              <a:rPr lang="en-US" b="1" dirty="0"/>
              <a:t>ADAPTING TO THE NEW BUSINESS REALITY</a:t>
            </a:r>
          </a:p>
        </p:txBody>
      </p:sp>
      <p:sp>
        <p:nvSpPr>
          <p:cNvPr id="4" name="Slide Number Placeholder 3">
            <a:extLst>
              <a:ext uri="{FF2B5EF4-FFF2-40B4-BE49-F238E27FC236}">
                <a16:creationId xmlns:a16="http://schemas.microsoft.com/office/drawing/2014/main" id="{B575A722-23ED-42CA-8463-4E867C9962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94B54-41B4-4342-8E21-1727F5BD6E22}"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graphicFrame>
        <p:nvGraphicFramePr>
          <p:cNvPr id="8" name="Diagram 7">
            <a:extLst>
              <a:ext uri="{FF2B5EF4-FFF2-40B4-BE49-F238E27FC236}">
                <a16:creationId xmlns:a16="http://schemas.microsoft.com/office/drawing/2014/main" id="{0D87784B-6449-4EC7-865B-D6CB1F3244E7}"/>
              </a:ext>
            </a:extLst>
          </p:cNvPr>
          <p:cNvGraphicFramePr/>
          <p:nvPr>
            <p:extLst>
              <p:ext uri="{D42A27DB-BD31-4B8C-83A1-F6EECF244321}">
                <p14:modId xmlns:p14="http://schemas.microsoft.com/office/powerpoint/2010/main" val="376749485"/>
              </p:ext>
            </p:extLst>
          </p:nvPr>
        </p:nvGraphicFramePr>
        <p:xfrm>
          <a:off x="838201" y="981200"/>
          <a:ext cx="10515600" cy="5740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92ED8DA-3422-4CF1-990D-A073933F3975}"/>
              </a:ext>
            </a:extLst>
          </p:cNvPr>
          <p:cNvSpPr txBox="1"/>
          <p:nvPr/>
        </p:nvSpPr>
        <p:spPr>
          <a:xfrm>
            <a:off x="468198" y="542426"/>
            <a:ext cx="11255604" cy="369332"/>
          </a:xfrm>
          <a:prstGeom prst="rect">
            <a:avLst/>
          </a:prstGeom>
          <a:noFill/>
        </p:spPr>
        <p:txBody>
          <a:bodyPr wrap="square" rtlCol="0">
            <a:spAutoFit/>
          </a:bodyPr>
          <a:lstStyle/>
          <a:p>
            <a:pPr algn="ctr"/>
            <a:r>
              <a:rPr lang="en-US" dirty="0"/>
              <a:t>Are you Harnessing the POWER of Virtual Teams, Virtual Marketing Events that truly serve your people?</a:t>
            </a:r>
          </a:p>
        </p:txBody>
      </p:sp>
    </p:spTree>
    <p:extLst>
      <p:ext uri="{BB962C8B-B14F-4D97-AF65-F5344CB8AC3E}">
        <p14:creationId xmlns:p14="http://schemas.microsoft.com/office/powerpoint/2010/main" val="3608980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 name="Rectangle 1">
            <a:extLst>
              <a:ext uri="{FF2B5EF4-FFF2-40B4-BE49-F238E27FC236}">
                <a16:creationId xmlns:a16="http://schemas.microsoft.com/office/drawing/2014/main" id="{2AB09C6C-BEA8-4E64-8864-93BA8FD05BD4}"/>
              </a:ext>
            </a:extLst>
          </p:cNvPr>
          <p:cNvSpPr/>
          <p:nvPr/>
        </p:nvSpPr>
        <p:spPr>
          <a:xfrm>
            <a:off x="996847" y="671436"/>
            <a:ext cx="10479640" cy="5486400"/>
          </a:xfrm>
          <a:prstGeom prst="rect">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Google Shape;294;p32"/>
          <p:cNvSpPr txBox="1">
            <a:spLocks noGrp="1"/>
          </p:cNvSpPr>
          <p:nvPr>
            <p:ph type="sldNum" sz="quarter" idx="12"/>
          </p:nvPr>
        </p:nvSpPr>
        <p:spPr/>
        <p:txBody>
          <a:bodyPr/>
          <a:lstStyle/>
          <a:p>
            <a:pPr lvl="0"/>
            <a:fld id="{00000000-1234-1234-1234-123412341234}" type="slidenum">
              <a:rPr lang="en" smtClean="0"/>
              <a:pPr lvl="0"/>
              <a:t>19</a:t>
            </a:fld>
            <a:endParaRPr lang="en"/>
          </a:p>
        </p:txBody>
      </p:sp>
      <p:sp>
        <p:nvSpPr>
          <p:cNvPr id="292" name="Google Shape;292;p32"/>
          <p:cNvSpPr txBox="1">
            <a:spLocks noGrp="1"/>
          </p:cNvSpPr>
          <p:nvPr>
            <p:ph type="title" idx="4294967295"/>
          </p:nvPr>
        </p:nvSpPr>
        <p:spPr>
          <a:xfrm>
            <a:off x="556592" y="671436"/>
            <a:ext cx="11360150" cy="763588"/>
          </a:xfrm>
        </p:spPr>
        <p:txBody>
          <a:bodyPr/>
          <a:lstStyle/>
          <a:p>
            <a:pPr lvl="0"/>
            <a:r>
              <a:rPr lang="en-US" dirty="0"/>
              <a:t>Contact Information</a:t>
            </a:r>
          </a:p>
        </p:txBody>
      </p:sp>
      <p:sp>
        <p:nvSpPr>
          <p:cNvPr id="293" name="Google Shape;293;p32"/>
          <p:cNvSpPr txBox="1"/>
          <p:nvPr/>
        </p:nvSpPr>
        <p:spPr>
          <a:xfrm>
            <a:off x="1727200" y="1086079"/>
            <a:ext cx="9245600" cy="2848500"/>
          </a:xfrm>
          <a:prstGeom prst="rect">
            <a:avLst/>
          </a:prstGeom>
          <a:noFill/>
          <a:ln>
            <a:noFill/>
          </a:ln>
        </p:spPr>
        <p:txBody>
          <a:bodyPr spcFirstLastPara="1" wrap="square" lIns="96675" tIns="96675" rIns="96675" bIns="96675" anchor="t" anchorCtr="0">
            <a:noAutofit/>
          </a:bodyPr>
          <a:lstStyle/>
          <a:p>
            <a:pPr marL="0" lvl="0" indent="0" algn="ctr" rtl="0">
              <a:lnSpc>
                <a:spcPct val="115000"/>
              </a:lnSpc>
              <a:spcBef>
                <a:spcPts val="0"/>
              </a:spcBef>
              <a:spcAft>
                <a:spcPts val="0"/>
              </a:spcAft>
              <a:buNone/>
            </a:pPr>
            <a:endParaRPr b="1" dirty="0">
              <a:latin typeface="Roboto"/>
              <a:ea typeface="Roboto"/>
              <a:cs typeface="Roboto"/>
              <a:sym typeface="Roboto"/>
            </a:endParaRPr>
          </a:p>
          <a:p>
            <a:pPr marL="0" lvl="0" indent="0" algn="ctr" rtl="0">
              <a:lnSpc>
                <a:spcPct val="115000"/>
              </a:lnSpc>
              <a:spcBef>
                <a:spcPts val="1700"/>
              </a:spcBef>
              <a:spcAft>
                <a:spcPts val="0"/>
              </a:spcAft>
              <a:buNone/>
            </a:pPr>
            <a:endParaRPr sz="900" b="1" dirty="0">
              <a:latin typeface="Roboto"/>
              <a:ea typeface="Roboto"/>
              <a:cs typeface="Roboto"/>
              <a:sym typeface="Roboto"/>
            </a:endParaRPr>
          </a:p>
          <a:p>
            <a:pPr marL="0" lvl="0" indent="0" algn="ctr" rtl="0">
              <a:lnSpc>
                <a:spcPct val="115000"/>
              </a:lnSpc>
              <a:spcBef>
                <a:spcPts val="1700"/>
              </a:spcBef>
              <a:spcAft>
                <a:spcPts val="0"/>
              </a:spcAft>
              <a:buNone/>
            </a:pPr>
            <a:endParaRPr sz="600" b="1" dirty="0">
              <a:latin typeface="Roboto"/>
              <a:ea typeface="Roboto"/>
              <a:cs typeface="Roboto"/>
              <a:sym typeface="Roboto"/>
            </a:endParaRPr>
          </a:p>
          <a:p>
            <a:pPr marL="0" lvl="0" indent="0" algn="ctr" rtl="0">
              <a:lnSpc>
                <a:spcPct val="115000"/>
              </a:lnSpc>
              <a:spcBef>
                <a:spcPts val="1700"/>
              </a:spcBef>
              <a:spcAft>
                <a:spcPts val="0"/>
              </a:spcAft>
              <a:buNone/>
            </a:pPr>
            <a:endParaRPr lang="en" sz="1800" b="1" dirty="0">
              <a:latin typeface="Roboto"/>
              <a:ea typeface="Roboto"/>
              <a:cs typeface="Roboto"/>
              <a:sym typeface="Roboto"/>
            </a:endParaRPr>
          </a:p>
          <a:p>
            <a:pPr marL="0" lvl="0" indent="0" algn="ctr" rtl="0">
              <a:lnSpc>
                <a:spcPct val="115000"/>
              </a:lnSpc>
              <a:spcBef>
                <a:spcPts val="1700"/>
              </a:spcBef>
              <a:spcAft>
                <a:spcPts val="0"/>
              </a:spcAft>
              <a:buNone/>
            </a:pPr>
            <a:endParaRPr lang="en" b="1" dirty="0">
              <a:latin typeface="Roboto"/>
              <a:ea typeface="Roboto"/>
              <a:cs typeface="Roboto"/>
              <a:sym typeface="Roboto"/>
            </a:endParaRPr>
          </a:p>
          <a:p>
            <a:pPr marL="0" lvl="0" indent="0" algn="ctr" rtl="0">
              <a:lnSpc>
                <a:spcPct val="115000"/>
              </a:lnSpc>
              <a:spcBef>
                <a:spcPts val="1700"/>
              </a:spcBef>
              <a:spcAft>
                <a:spcPts val="0"/>
              </a:spcAft>
              <a:buNone/>
            </a:pPr>
            <a:endParaRPr lang="en" sz="1800" b="1" dirty="0">
              <a:latin typeface="Roboto"/>
              <a:ea typeface="Roboto"/>
              <a:cs typeface="Roboto"/>
              <a:sym typeface="Roboto"/>
            </a:endParaRPr>
          </a:p>
          <a:p>
            <a:pPr marL="0" lvl="0" indent="0" algn="ctr" rtl="0">
              <a:lnSpc>
                <a:spcPct val="115000"/>
              </a:lnSpc>
              <a:spcBef>
                <a:spcPts val="1700"/>
              </a:spcBef>
              <a:spcAft>
                <a:spcPts val="0"/>
              </a:spcAft>
              <a:buNone/>
            </a:pPr>
            <a:endParaRPr lang="en" b="1" dirty="0">
              <a:latin typeface="Roboto"/>
              <a:ea typeface="Roboto"/>
              <a:cs typeface="Roboto"/>
              <a:sym typeface="Roboto"/>
            </a:endParaRPr>
          </a:p>
          <a:p>
            <a:pPr marL="0" lvl="0" indent="0" algn="ctr" rtl="0">
              <a:spcBef>
                <a:spcPts val="1700"/>
              </a:spcBef>
              <a:spcAft>
                <a:spcPts val="0"/>
              </a:spcAft>
              <a:buNone/>
            </a:pPr>
            <a:r>
              <a:rPr lang="en" sz="2400" b="1" dirty="0">
                <a:latin typeface="Roboto"/>
                <a:ea typeface="Roboto"/>
                <a:cs typeface="Roboto"/>
                <a:sym typeface="Roboto"/>
              </a:rPr>
              <a:t>TOM GUZZARDO          </a:t>
            </a:r>
            <a:r>
              <a:rPr lang="en-US" sz="2400" b="1" dirty="0">
                <a:latin typeface="Roboto"/>
                <a:ea typeface="Roboto"/>
                <a:cs typeface="Roboto"/>
                <a:sym typeface="Roboto"/>
              </a:rPr>
              <a:t>HENRY WHITLOW</a:t>
            </a:r>
            <a:endParaRPr sz="2400" b="1" dirty="0">
              <a:latin typeface="Roboto"/>
              <a:ea typeface="Roboto"/>
              <a:cs typeface="Roboto"/>
              <a:sym typeface="Roboto"/>
            </a:endParaRPr>
          </a:p>
          <a:p>
            <a:pPr marL="0" lvl="0" indent="0" rtl="0">
              <a:spcAft>
                <a:spcPts val="0"/>
              </a:spcAft>
              <a:buNone/>
            </a:pPr>
            <a:r>
              <a:rPr lang="en" sz="2400" b="1" dirty="0">
                <a:latin typeface="Roboto"/>
                <a:ea typeface="Roboto"/>
                <a:cs typeface="Roboto"/>
                <a:sym typeface="Roboto"/>
              </a:rPr>
              <a:t>Phone:          </a:t>
            </a:r>
            <a:r>
              <a:rPr lang="en" sz="2400" dirty="0">
                <a:latin typeface="Roboto"/>
                <a:ea typeface="Roboto"/>
                <a:cs typeface="Roboto"/>
                <a:sym typeface="Roboto"/>
              </a:rPr>
              <a:t> 678.898.5885              404.202.6464                         </a:t>
            </a:r>
            <a:endParaRPr sz="2400" dirty="0">
              <a:latin typeface="Roboto"/>
              <a:ea typeface="Roboto"/>
              <a:cs typeface="Roboto"/>
              <a:sym typeface="Roboto"/>
            </a:endParaRPr>
          </a:p>
          <a:p>
            <a:pPr marL="0" lvl="0" indent="0" rtl="0">
              <a:spcAft>
                <a:spcPts val="0"/>
              </a:spcAft>
              <a:buNone/>
            </a:pPr>
            <a:r>
              <a:rPr lang="en" sz="2400" b="1" dirty="0">
                <a:latin typeface="Roboto"/>
                <a:ea typeface="Roboto"/>
                <a:cs typeface="Roboto"/>
                <a:sym typeface="Roboto"/>
              </a:rPr>
              <a:t>Email:       </a:t>
            </a:r>
            <a:r>
              <a:rPr lang="en" sz="2000" dirty="0">
                <a:latin typeface="Roboto"/>
                <a:ea typeface="Roboto"/>
                <a:cs typeface="Roboto"/>
                <a:sym typeface="Roboto"/>
                <a:hlinkClick r:id="rId3"/>
              </a:rPr>
              <a:t>tom@topleaderscoach.com</a:t>
            </a:r>
            <a:r>
              <a:rPr lang="en" sz="2000" dirty="0">
                <a:latin typeface="Roboto"/>
                <a:ea typeface="Roboto"/>
                <a:cs typeface="Roboto"/>
                <a:sym typeface="Roboto"/>
              </a:rPr>
              <a:t>    </a:t>
            </a:r>
            <a:r>
              <a:rPr lang="en-US" sz="2000" dirty="0">
                <a:latin typeface="Roboto"/>
                <a:ea typeface="Roboto"/>
                <a:cs typeface="Roboto"/>
                <a:sym typeface="Roboto"/>
              </a:rPr>
              <a:t>hwhitlow@cau.edu</a:t>
            </a:r>
            <a:endParaRPr lang="en" sz="2400" dirty="0">
              <a:latin typeface="Roboto"/>
              <a:ea typeface="Roboto"/>
              <a:cs typeface="Roboto"/>
              <a:sym typeface="Roboto"/>
            </a:endParaRPr>
          </a:p>
          <a:p>
            <a:pPr marL="0" lvl="0" indent="0" algn="ctr" rtl="0">
              <a:spcAft>
                <a:spcPts val="0"/>
              </a:spcAft>
              <a:buNone/>
            </a:pPr>
            <a:r>
              <a:rPr lang="en" sz="2400" b="1" dirty="0">
                <a:latin typeface="Roboto"/>
                <a:ea typeface="Roboto"/>
                <a:cs typeface="Roboto"/>
                <a:sym typeface="Roboto"/>
              </a:rPr>
              <a:t>Website: </a:t>
            </a:r>
            <a:r>
              <a:rPr lang="en" sz="2400" u="sng" dirty="0">
                <a:latin typeface="Roboto"/>
                <a:ea typeface="Roboto"/>
                <a:cs typeface="Roboto"/>
                <a:sym typeface="Roboto"/>
              </a:rPr>
              <a:t>www.topleaderscoach.com</a:t>
            </a:r>
            <a:endParaRPr sz="2400" dirty="0">
              <a:latin typeface="Roboto"/>
              <a:ea typeface="Roboto"/>
              <a:cs typeface="Roboto"/>
              <a:sym typeface="Roboto"/>
            </a:endParaRPr>
          </a:p>
        </p:txBody>
      </p:sp>
      <p:pic>
        <p:nvPicPr>
          <p:cNvPr id="295" name="Google Shape;295;p32"/>
          <p:cNvPicPr preferRelativeResize="0"/>
          <p:nvPr/>
        </p:nvPicPr>
        <p:blipFill rotWithShape="1">
          <a:blip r:embed="rId4">
            <a:alphaModFix/>
          </a:blip>
          <a:srcRect l="15579" t="15130" r="7997" b="32572"/>
          <a:stretch/>
        </p:blipFill>
        <p:spPr>
          <a:xfrm>
            <a:off x="3467284" y="2133599"/>
            <a:ext cx="2562225" cy="2286000"/>
          </a:xfrm>
          <a:prstGeom prst="rect">
            <a:avLst/>
          </a:prstGeom>
          <a:noFill/>
          <a:ln>
            <a:noFill/>
          </a:ln>
        </p:spPr>
      </p:pic>
      <p:pic>
        <p:nvPicPr>
          <p:cNvPr id="296" name="Google Shape;296;p32"/>
          <p:cNvPicPr preferRelativeResize="0"/>
          <p:nvPr/>
        </p:nvPicPr>
        <p:blipFill>
          <a:blip r:embed="rId5">
            <a:alphaModFix/>
          </a:blip>
          <a:stretch>
            <a:fillRect/>
          </a:stretch>
        </p:blipFill>
        <p:spPr>
          <a:xfrm>
            <a:off x="3896883" y="1325354"/>
            <a:ext cx="4398233" cy="743456"/>
          </a:xfrm>
          <a:prstGeom prst="rect">
            <a:avLst/>
          </a:prstGeom>
          <a:noFill/>
          <a:ln>
            <a:noFill/>
          </a:ln>
        </p:spPr>
      </p:pic>
      <p:pic>
        <p:nvPicPr>
          <p:cNvPr id="3" name="Picture 2">
            <a:extLst>
              <a:ext uri="{FF2B5EF4-FFF2-40B4-BE49-F238E27FC236}">
                <a16:creationId xmlns:a16="http://schemas.microsoft.com/office/drawing/2014/main" id="{41D5A69E-0C4C-4EC6-9AEC-F22349CA2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0518" y="2180491"/>
            <a:ext cx="2192215" cy="2192215"/>
          </a:xfrm>
          <a:prstGeom prst="rect">
            <a:avLst/>
          </a:prstGeom>
        </p:spPr>
      </p:pic>
    </p:spTree>
    <p:extLst>
      <p:ext uri="{BB962C8B-B14F-4D97-AF65-F5344CB8AC3E}">
        <p14:creationId xmlns:p14="http://schemas.microsoft.com/office/powerpoint/2010/main" val="619659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4379" y="6538914"/>
            <a:ext cx="4530090" cy="365125"/>
          </a:xfrm>
        </p:spPr>
        <p:txBody>
          <a:bodyP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a:sym typeface="Arial"/>
              </a:rPr>
              <a:t>(c) Hudson Strategic Group 2019 - SMART Matrix – HsG – Henry Whitlow 404-202-6464</a:t>
            </a:r>
          </a:p>
        </p:txBody>
      </p:sp>
      <p:sp>
        <p:nvSpPr>
          <p:cNvPr id="5" name="Slide Number Placeholder 4"/>
          <p:cNvSpPr>
            <a:spLocks noGrp="1"/>
          </p:cNvSpPr>
          <p:nvPr>
            <p:ph type="sldNum" sz="quarter" idx="4294967295"/>
          </p:nvPr>
        </p:nvSpPr>
        <p:spPr>
          <a:xfrm>
            <a:off x="7981950" y="6356352"/>
            <a:ext cx="2057400"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t>2-</a:t>
            </a:r>
            <a:fld id="{AEAD6C12-9597-4C9E-A40D-AD0D0BC6BB6A}"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169987" name="Rectangle 3"/>
          <p:cNvSpPr>
            <a:spLocks noGrp="1" noChangeArrowheads="1"/>
          </p:cNvSpPr>
          <p:nvPr>
            <p:ph type="body" idx="1"/>
          </p:nvPr>
        </p:nvSpPr>
        <p:spPr>
          <a:xfrm>
            <a:off x="881062" y="1684805"/>
            <a:ext cx="10742187" cy="4351338"/>
          </a:xfrm>
        </p:spPr>
        <p:txBody>
          <a:bodyPr>
            <a:normAutofit/>
          </a:bodyPr>
          <a:lstStyle/>
          <a:p>
            <a:pPr algn="ctr">
              <a:buFont typeface="Wingdings" pitchFamily="2" charset="2"/>
              <a:buNone/>
            </a:pPr>
            <a:endParaRPr lang="en-US" altLang="en-US" sz="3600" dirty="0"/>
          </a:p>
          <a:p>
            <a:pPr algn="ctr">
              <a:buFont typeface="Wingdings" pitchFamily="2" charset="2"/>
              <a:buNone/>
            </a:pPr>
            <a:r>
              <a:rPr lang="en-US" altLang="en-US" sz="4800" b="1" u="sng" dirty="0">
                <a:effectLst>
                  <a:outerShdw blurRad="38100" dist="38100" dir="2700000" algn="tl">
                    <a:srgbClr val="000000">
                      <a:alpha val="43137"/>
                    </a:srgbClr>
                  </a:outerShdw>
                </a:effectLst>
              </a:rPr>
              <a:t>Are You Truly Effective NOW?</a:t>
            </a:r>
          </a:p>
          <a:p>
            <a:pPr algn="ctr">
              <a:buFont typeface="Wingdings" pitchFamily="2" charset="2"/>
              <a:buNone/>
            </a:pPr>
            <a:r>
              <a:rPr lang="en-US" altLang="en-US" sz="3600" dirty="0"/>
              <a:t>Blockbuster or the New Netflix?</a:t>
            </a:r>
            <a:endParaRPr lang="en-US" altLang="en-US" sz="4800" dirty="0"/>
          </a:p>
          <a:p>
            <a:pPr algn="ctr">
              <a:buFont typeface="Wingdings" pitchFamily="2" charset="2"/>
              <a:buNone/>
            </a:pPr>
            <a:endParaRPr lang="en-US" altLang="en-US" sz="3600" dirty="0"/>
          </a:p>
          <a:p>
            <a:pPr algn="ctr">
              <a:buFont typeface="Wingdings" pitchFamily="2" charset="2"/>
              <a:buNone/>
            </a:pPr>
            <a:endParaRPr lang="en-US" altLang="en-US" sz="2400" dirty="0"/>
          </a:p>
          <a:p>
            <a:pPr marL="0" indent="0" algn="ctr">
              <a:buNone/>
            </a:pPr>
            <a:endParaRPr lang="en-US" altLang="en-US" sz="2400" dirty="0"/>
          </a:p>
        </p:txBody>
      </p:sp>
      <p:sp>
        <p:nvSpPr>
          <p:cNvPr id="169989" name="Rectangle 5"/>
          <p:cNvSpPr>
            <a:spLocks noGrp="1" noChangeArrowheads="1"/>
          </p:cNvSpPr>
          <p:nvPr>
            <p:ph type="title"/>
          </p:nvPr>
        </p:nvSpPr>
        <p:spPr>
          <a:xfrm>
            <a:off x="2152650" y="136523"/>
            <a:ext cx="7886700" cy="1325563"/>
          </a:xfrm>
        </p:spPr>
        <p:txBody>
          <a:bodyPr>
            <a:normAutofit/>
          </a:bodyPr>
          <a:lstStyle/>
          <a:p>
            <a:pPr algn="ct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New Business Reality</a:t>
            </a:r>
            <a:br>
              <a:rPr lang="en-US" altLang="en-US" b="1" dirty="0">
                <a:effectLst>
                  <a:outerShdw blurRad="38100" dist="38100" dir="2700000" algn="tl">
                    <a:srgbClr val="000000">
                      <a:alpha val="43137"/>
                    </a:srgbClr>
                  </a:outerShdw>
                </a:effectLst>
              </a:rPr>
            </a:br>
            <a:r>
              <a:rPr lang="en-US" altLang="en-US" sz="1800" b="1" dirty="0">
                <a:effectLst>
                  <a:outerShdw blurRad="38100" dist="38100" dir="2700000" algn="tl">
                    <a:srgbClr val="000000">
                      <a:alpha val="43137"/>
                    </a:srgbClr>
                  </a:outerShdw>
                </a:effectLst>
              </a:rPr>
              <a:t>Trends Create Opportunities to Serve People Differently</a:t>
            </a:r>
            <a:endParaRPr lang="en-US"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217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6099" y="6538914"/>
            <a:ext cx="4530090" cy="365125"/>
          </a:xfrm>
        </p:spPr>
        <p:txBody>
          <a:bodyP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a:sym typeface="Arial"/>
              </a:rPr>
              <a:t>(c) Hudson Strategic Group 2019 - SMART Matrix – HsG – Henry Whitlow 404-202-6464</a:t>
            </a:r>
          </a:p>
        </p:txBody>
      </p:sp>
      <p:sp>
        <p:nvSpPr>
          <p:cNvPr id="5" name="Slide Number Placeholder 4"/>
          <p:cNvSpPr>
            <a:spLocks noGrp="1"/>
          </p:cNvSpPr>
          <p:nvPr>
            <p:ph type="sldNum" sz="quarter" idx="4294967295"/>
          </p:nvPr>
        </p:nvSpPr>
        <p:spPr>
          <a:xfrm>
            <a:off x="7981950" y="6356352"/>
            <a:ext cx="2057400"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t>2-</a:t>
            </a:r>
            <a:fld id="{AEAD6C12-9597-4C9E-A40D-AD0D0BC6BB6A}"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169987" name="Rectangle 3"/>
          <p:cNvSpPr>
            <a:spLocks noGrp="1" noChangeArrowheads="1"/>
          </p:cNvSpPr>
          <p:nvPr>
            <p:ph type="body" idx="1"/>
          </p:nvPr>
        </p:nvSpPr>
        <p:spPr>
          <a:xfrm>
            <a:off x="311085" y="1571683"/>
            <a:ext cx="11274457" cy="4351338"/>
          </a:xfrm>
        </p:spPr>
        <p:txBody>
          <a:bodyPr>
            <a:normAutofit/>
          </a:bodyPr>
          <a:lstStyle/>
          <a:p>
            <a:pPr algn="ctr">
              <a:buFont typeface="Wingdings" pitchFamily="2" charset="2"/>
              <a:buNone/>
            </a:pPr>
            <a:endParaRPr lang="en-US" altLang="en-US" sz="3200" dirty="0"/>
          </a:p>
          <a:p>
            <a:pPr algn="ctr">
              <a:buFont typeface="Wingdings" pitchFamily="2" charset="2"/>
              <a:buNone/>
            </a:pPr>
            <a:r>
              <a:rPr lang="en-US" altLang="en-US" sz="4400" dirty="0"/>
              <a:t>Adapting Your Business &amp; Systems To Deliver </a:t>
            </a:r>
          </a:p>
          <a:p>
            <a:pPr algn="ctr">
              <a:buFont typeface="Wingdings" pitchFamily="2" charset="2"/>
              <a:buNone/>
            </a:pPr>
            <a:endParaRPr lang="en-US" altLang="en-US" sz="1800" dirty="0"/>
          </a:p>
          <a:p>
            <a:pPr algn="ctr">
              <a:buFont typeface="Wingdings" pitchFamily="2" charset="2"/>
              <a:buNone/>
            </a:pPr>
            <a:r>
              <a:rPr lang="en-US" altLang="en-US" sz="4400" dirty="0"/>
              <a:t>An Extraordinary Client Experience </a:t>
            </a:r>
          </a:p>
          <a:p>
            <a:pPr algn="ctr">
              <a:buFont typeface="Wingdings" pitchFamily="2" charset="2"/>
              <a:buNone/>
            </a:pPr>
            <a:r>
              <a:rPr lang="en-US" altLang="en-US" sz="4400" dirty="0"/>
              <a:t>In the New Business Reality</a:t>
            </a:r>
          </a:p>
          <a:p>
            <a:pPr algn="ctr">
              <a:buFont typeface="Wingdings" pitchFamily="2" charset="2"/>
              <a:buNone/>
            </a:pPr>
            <a:endParaRPr lang="en-US" altLang="en-US" sz="4400" dirty="0"/>
          </a:p>
          <a:p>
            <a:pPr algn="ctr">
              <a:buFont typeface="Wingdings" pitchFamily="2" charset="2"/>
              <a:buNone/>
            </a:pPr>
            <a:endParaRPr lang="en-US" altLang="en-US" sz="3200" dirty="0"/>
          </a:p>
          <a:p>
            <a:pPr algn="ctr">
              <a:buFont typeface="Wingdings" pitchFamily="2" charset="2"/>
              <a:buNone/>
            </a:pPr>
            <a:endParaRPr lang="en-US" altLang="en-US" sz="2000" dirty="0"/>
          </a:p>
          <a:p>
            <a:pPr marL="0" indent="0" algn="ctr">
              <a:buNone/>
            </a:pPr>
            <a:endParaRPr lang="en-US" altLang="en-US" sz="2000" dirty="0"/>
          </a:p>
        </p:txBody>
      </p:sp>
      <p:sp>
        <p:nvSpPr>
          <p:cNvPr id="169989" name="Rectangle 5"/>
          <p:cNvSpPr>
            <a:spLocks noGrp="1" noChangeArrowheads="1"/>
          </p:cNvSpPr>
          <p:nvPr>
            <p:ph type="title"/>
          </p:nvPr>
        </p:nvSpPr>
        <p:spPr>
          <a:xfrm>
            <a:off x="2152650" y="136523"/>
            <a:ext cx="7886700" cy="1325563"/>
          </a:xfrm>
        </p:spPr>
        <p:txBody>
          <a:bodyPr>
            <a:normAutofit/>
          </a:bodyPr>
          <a:lstStyle/>
          <a:p>
            <a:pPr algn="ctr"/>
            <a:r>
              <a:rPr lang="en-US" alt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New Business Reality</a:t>
            </a:r>
            <a:br>
              <a:rPr lang="en-US" altLang="en-US" b="1" dirty="0">
                <a:effectLst>
                  <a:outerShdw blurRad="38100" dist="38100" dir="2700000" algn="tl">
                    <a:srgbClr val="000000">
                      <a:alpha val="43137"/>
                    </a:srgbClr>
                  </a:outerShdw>
                </a:effectLst>
              </a:rPr>
            </a:br>
            <a:r>
              <a:rPr lang="en-US" altLang="en-US" sz="1800" b="1" dirty="0">
                <a:effectLst>
                  <a:outerShdw blurRad="38100" dist="38100" dir="2700000" algn="tl">
                    <a:srgbClr val="000000">
                      <a:alpha val="43137"/>
                    </a:srgbClr>
                  </a:outerShdw>
                </a:effectLst>
              </a:rPr>
              <a:t>Trends Create Opportunities to Serve People Differently</a:t>
            </a:r>
            <a:endParaRPr lang="en-US"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029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9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9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3DA8-851F-4EBB-95A5-558DF753F4F7}"/>
              </a:ext>
            </a:extLst>
          </p:cNvPr>
          <p:cNvSpPr>
            <a:spLocks noGrp="1"/>
          </p:cNvSpPr>
          <p:nvPr>
            <p:ph type="title"/>
          </p:nvPr>
        </p:nvSpPr>
        <p:spPr/>
        <p:txBody>
          <a:bodyPr>
            <a:normAutofit/>
          </a:bodyPr>
          <a:lstStyle/>
          <a:p>
            <a:pPr algn="ctr"/>
            <a:r>
              <a:rPr lang="en-US" sz="4000" b="1" dirty="0"/>
              <a:t>Components of Your Business Systems</a:t>
            </a:r>
          </a:p>
        </p:txBody>
      </p:sp>
      <p:sp>
        <p:nvSpPr>
          <p:cNvPr id="4" name="Slide Number Placeholder 3">
            <a:extLst>
              <a:ext uri="{FF2B5EF4-FFF2-40B4-BE49-F238E27FC236}">
                <a16:creationId xmlns:a16="http://schemas.microsoft.com/office/drawing/2014/main" id="{076D85E0-9139-4207-8D45-D197E38036F8}"/>
              </a:ext>
            </a:extLst>
          </p:cNvPr>
          <p:cNvSpPr>
            <a:spLocks noGrp="1"/>
          </p:cNvSpPr>
          <p:nvPr>
            <p:ph type="sldNum" sz="quarter" idx="12"/>
          </p:nvPr>
        </p:nvSpPr>
        <p:spPr/>
        <p:txBody>
          <a:bodyPr/>
          <a:lstStyle/>
          <a:p>
            <a:fld id="{78D94B54-41B4-4342-8E21-1727F5BD6E22}" type="slidenum">
              <a:rPr lang="en-US" smtClean="0"/>
              <a:t>4</a:t>
            </a:fld>
            <a:endParaRPr lang="en-US"/>
          </a:p>
        </p:txBody>
      </p:sp>
      <p:grpSp>
        <p:nvGrpSpPr>
          <p:cNvPr id="28" name="Group 27">
            <a:extLst>
              <a:ext uri="{FF2B5EF4-FFF2-40B4-BE49-F238E27FC236}">
                <a16:creationId xmlns:a16="http://schemas.microsoft.com/office/drawing/2014/main" id="{D77BC3A6-1AC5-4BBA-8080-2256A7A70E23}"/>
              </a:ext>
            </a:extLst>
          </p:cNvPr>
          <p:cNvGrpSpPr/>
          <p:nvPr/>
        </p:nvGrpSpPr>
        <p:grpSpPr>
          <a:xfrm>
            <a:off x="3971408" y="1655267"/>
            <a:ext cx="4427178" cy="4418868"/>
            <a:chOff x="3586208" y="1839159"/>
            <a:chExt cx="3781259" cy="3754207"/>
          </a:xfrm>
        </p:grpSpPr>
        <p:sp>
          <p:nvSpPr>
            <p:cNvPr id="24" name="Partial Circle 23">
              <a:extLst>
                <a:ext uri="{FF2B5EF4-FFF2-40B4-BE49-F238E27FC236}">
                  <a16:creationId xmlns:a16="http://schemas.microsoft.com/office/drawing/2014/main" id="{33A899C1-0B22-4BFC-ACF3-B6633C2FB9A2}"/>
                </a:ext>
              </a:extLst>
            </p:cNvPr>
            <p:cNvSpPr/>
            <p:nvPr/>
          </p:nvSpPr>
          <p:spPr>
            <a:xfrm rot="3150568">
              <a:off x="3599734" y="1825633"/>
              <a:ext cx="3754207" cy="3781259"/>
            </a:xfrm>
            <a:prstGeom prst="pie">
              <a:avLst>
                <a:gd name="adj1" fmla="val 9902921"/>
                <a:gd name="adj2" fmla="val 16502036"/>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3EDF0E70-9A3E-4E24-9BCA-D53DB755AC78}"/>
                </a:ext>
              </a:extLst>
            </p:cNvPr>
            <p:cNvSpPr txBox="1"/>
            <p:nvPr/>
          </p:nvSpPr>
          <p:spPr>
            <a:xfrm>
              <a:off x="4891183" y="2425131"/>
              <a:ext cx="1204817" cy="954107"/>
            </a:xfrm>
            <a:prstGeom prst="rect">
              <a:avLst/>
            </a:prstGeom>
            <a:noFill/>
          </p:spPr>
          <p:txBody>
            <a:bodyPr wrap="none" rtlCol="0">
              <a:spAutoFit/>
            </a:bodyPr>
            <a:lstStyle/>
            <a:p>
              <a:pPr algn="ctr"/>
              <a:r>
                <a:rPr lang="en-US" sz="2800" b="1" dirty="0"/>
                <a:t>People</a:t>
              </a:r>
            </a:p>
            <a:p>
              <a:pPr algn="ctr"/>
              <a:r>
                <a:rPr lang="en-US" sz="2800" b="1" dirty="0"/>
                <a:t> </a:t>
              </a:r>
            </a:p>
          </p:txBody>
        </p:sp>
      </p:grpSp>
      <p:grpSp>
        <p:nvGrpSpPr>
          <p:cNvPr id="30" name="Group 29">
            <a:extLst>
              <a:ext uri="{FF2B5EF4-FFF2-40B4-BE49-F238E27FC236}">
                <a16:creationId xmlns:a16="http://schemas.microsoft.com/office/drawing/2014/main" id="{D8C38638-6C6F-4354-998F-051BCE9BC4F1}"/>
              </a:ext>
            </a:extLst>
          </p:cNvPr>
          <p:cNvGrpSpPr/>
          <p:nvPr/>
        </p:nvGrpSpPr>
        <p:grpSpPr>
          <a:xfrm>
            <a:off x="3919284" y="1655415"/>
            <a:ext cx="4543664" cy="4462318"/>
            <a:chOff x="3535831" y="1845843"/>
            <a:chExt cx="3880750" cy="3791122"/>
          </a:xfrm>
        </p:grpSpPr>
        <p:sp>
          <p:nvSpPr>
            <p:cNvPr id="26" name="Partial Circle 25">
              <a:extLst>
                <a:ext uri="{FF2B5EF4-FFF2-40B4-BE49-F238E27FC236}">
                  <a16:creationId xmlns:a16="http://schemas.microsoft.com/office/drawing/2014/main" id="{DC67B2C1-B482-4DFE-A068-C7D80CCE4A0C}"/>
                </a:ext>
              </a:extLst>
            </p:cNvPr>
            <p:cNvSpPr/>
            <p:nvPr/>
          </p:nvSpPr>
          <p:spPr>
            <a:xfrm rot="16996682">
              <a:off x="3598029" y="1818412"/>
              <a:ext cx="3791122" cy="3845983"/>
            </a:xfrm>
            <a:prstGeom prst="pie">
              <a:avLst>
                <a:gd name="adj1" fmla="val 9974688"/>
                <a:gd name="adj2" fmla="val 17706659"/>
              </a:avLst>
            </a:pr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1179313A-B7D9-44F6-91C3-8E481A00CBA0}"/>
                </a:ext>
              </a:extLst>
            </p:cNvPr>
            <p:cNvSpPr txBox="1"/>
            <p:nvPr/>
          </p:nvSpPr>
          <p:spPr>
            <a:xfrm>
              <a:off x="3535831" y="3716262"/>
              <a:ext cx="1860829" cy="523220"/>
            </a:xfrm>
            <a:prstGeom prst="rect">
              <a:avLst/>
            </a:prstGeom>
            <a:noFill/>
          </p:spPr>
          <p:txBody>
            <a:bodyPr wrap="none" rtlCol="0">
              <a:spAutoFit/>
            </a:bodyPr>
            <a:lstStyle/>
            <a:p>
              <a:pPr algn="ctr"/>
              <a:r>
                <a:rPr lang="en-US" sz="2800" b="1" dirty="0"/>
                <a:t>Technology</a:t>
              </a:r>
            </a:p>
          </p:txBody>
        </p:sp>
      </p:grpSp>
      <p:grpSp>
        <p:nvGrpSpPr>
          <p:cNvPr id="29" name="Group 28">
            <a:extLst>
              <a:ext uri="{FF2B5EF4-FFF2-40B4-BE49-F238E27FC236}">
                <a16:creationId xmlns:a16="http://schemas.microsoft.com/office/drawing/2014/main" id="{9AD3C149-9B7F-485A-84C1-A32EAFF13558}"/>
              </a:ext>
            </a:extLst>
          </p:cNvPr>
          <p:cNvGrpSpPr/>
          <p:nvPr/>
        </p:nvGrpSpPr>
        <p:grpSpPr>
          <a:xfrm>
            <a:off x="4015818" y="1593130"/>
            <a:ext cx="4364611" cy="4526892"/>
            <a:chOff x="3629680" y="1793271"/>
            <a:chExt cx="3727820" cy="3845983"/>
          </a:xfrm>
        </p:grpSpPr>
        <p:sp>
          <p:nvSpPr>
            <p:cNvPr id="25" name="Partial Circle 24">
              <a:extLst>
                <a:ext uri="{FF2B5EF4-FFF2-40B4-BE49-F238E27FC236}">
                  <a16:creationId xmlns:a16="http://schemas.microsoft.com/office/drawing/2014/main" id="{272EE1E6-2A74-42C2-86A6-1EB68040C7C1}"/>
                </a:ext>
              </a:extLst>
            </p:cNvPr>
            <p:cNvSpPr/>
            <p:nvPr/>
          </p:nvSpPr>
          <p:spPr>
            <a:xfrm rot="9368737">
              <a:off x="3629680" y="1793271"/>
              <a:ext cx="3727820" cy="3845983"/>
            </a:xfrm>
            <a:prstGeom prst="pie">
              <a:avLst>
                <a:gd name="adj1" fmla="val 10288296"/>
                <a:gd name="adj2" fmla="val 17706659"/>
              </a:avLst>
            </a:prstGeom>
            <a:solidFill>
              <a:schemeClr val="accent4">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EA8B82C0-C44C-4152-9775-7553ECA3B57D}"/>
                </a:ext>
              </a:extLst>
            </p:cNvPr>
            <p:cNvSpPr txBox="1"/>
            <p:nvPr/>
          </p:nvSpPr>
          <p:spPr>
            <a:xfrm>
              <a:off x="5614734" y="3741403"/>
              <a:ext cx="1632626" cy="523220"/>
            </a:xfrm>
            <a:prstGeom prst="rect">
              <a:avLst/>
            </a:prstGeom>
            <a:noFill/>
          </p:spPr>
          <p:txBody>
            <a:bodyPr wrap="none" rtlCol="0">
              <a:spAutoFit/>
            </a:bodyPr>
            <a:lstStyle/>
            <a:p>
              <a:pPr algn="ctr"/>
              <a:r>
                <a:rPr lang="en-US" sz="2800" b="1" dirty="0"/>
                <a:t>Processes</a:t>
              </a:r>
            </a:p>
          </p:txBody>
        </p:sp>
      </p:grpSp>
    </p:spTree>
    <p:extLst>
      <p:ext uri="{BB962C8B-B14F-4D97-AF65-F5344CB8AC3E}">
        <p14:creationId xmlns:p14="http://schemas.microsoft.com/office/powerpoint/2010/main" val="40883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1B98-F6B4-4901-9A31-8C5DD19F1934}"/>
              </a:ext>
            </a:extLst>
          </p:cNvPr>
          <p:cNvSpPr>
            <a:spLocks noGrp="1"/>
          </p:cNvSpPr>
          <p:nvPr>
            <p:ph type="title"/>
          </p:nvPr>
        </p:nvSpPr>
        <p:spPr/>
        <p:txBody>
          <a:bodyPr>
            <a:normAutofit/>
          </a:bodyPr>
          <a:lstStyle/>
          <a:p>
            <a:pPr algn="ctr"/>
            <a:r>
              <a:rPr lang="en-US" sz="4400" dirty="0"/>
              <a:t>EXTRAORDINARY CLIENT EXPERIENCE</a:t>
            </a:r>
          </a:p>
        </p:txBody>
      </p:sp>
      <p:sp>
        <p:nvSpPr>
          <p:cNvPr id="3" name="Content Placeholder 2">
            <a:extLst>
              <a:ext uri="{FF2B5EF4-FFF2-40B4-BE49-F238E27FC236}">
                <a16:creationId xmlns:a16="http://schemas.microsoft.com/office/drawing/2014/main" id="{0D771F01-63E9-4F1B-83D6-4F86DE5CFC63}"/>
              </a:ext>
            </a:extLst>
          </p:cNvPr>
          <p:cNvSpPr>
            <a:spLocks noGrp="1"/>
          </p:cNvSpPr>
          <p:nvPr>
            <p:ph idx="1"/>
          </p:nvPr>
        </p:nvSpPr>
        <p:spPr>
          <a:xfrm>
            <a:off x="1257299" y="1778000"/>
            <a:ext cx="9372601" cy="4351338"/>
          </a:xfrm>
        </p:spPr>
        <p:txBody>
          <a:bodyPr>
            <a:normAutofit/>
          </a:bodyPr>
          <a:lstStyle/>
          <a:p>
            <a:r>
              <a:rPr lang="en-US" sz="3200" dirty="0"/>
              <a:t>Understand Your Clients’ Changing Need(s)</a:t>
            </a:r>
          </a:p>
          <a:p>
            <a:endParaRPr lang="en-US" sz="3200" dirty="0"/>
          </a:p>
          <a:p>
            <a:r>
              <a:rPr lang="en-US" sz="3200" dirty="0"/>
              <a:t>Give The Client a Plan / Program They Believe . . . </a:t>
            </a:r>
          </a:p>
          <a:p>
            <a:pPr marL="1028700" lvl="3" indent="0">
              <a:buNone/>
            </a:pPr>
            <a:r>
              <a:rPr lang="en-US" sz="3200" dirty="0"/>
              <a:t>. . . Will Meet their REAL Need(s)</a:t>
            </a:r>
          </a:p>
          <a:p>
            <a:pPr marL="1028700" lvl="3" indent="0">
              <a:buNone/>
            </a:pPr>
            <a:r>
              <a:rPr lang="en-US" sz="3200" dirty="0"/>
              <a:t>  . . . Coming From Service not Sales</a:t>
            </a:r>
          </a:p>
          <a:p>
            <a:pPr marL="1028700" lvl="3" indent="0">
              <a:buNone/>
            </a:pPr>
            <a:endParaRPr lang="en-US" sz="3200" dirty="0"/>
          </a:p>
          <a:p>
            <a:r>
              <a:rPr lang="en-US" sz="3200" dirty="0"/>
              <a:t>Have Business Systems to Effectively Deliver</a:t>
            </a:r>
          </a:p>
        </p:txBody>
      </p:sp>
      <p:sp>
        <p:nvSpPr>
          <p:cNvPr id="4" name="Slide Number Placeholder 3">
            <a:extLst>
              <a:ext uri="{FF2B5EF4-FFF2-40B4-BE49-F238E27FC236}">
                <a16:creationId xmlns:a16="http://schemas.microsoft.com/office/drawing/2014/main" id="{59E6337D-C65E-42B5-BFBD-F6C236BA1115}"/>
              </a:ext>
            </a:extLst>
          </p:cNvPr>
          <p:cNvSpPr>
            <a:spLocks noGrp="1"/>
          </p:cNvSpPr>
          <p:nvPr>
            <p:ph type="sldNum" sz="quarter" idx="12"/>
          </p:nvPr>
        </p:nvSpPr>
        <p:spPr/>
        <p:txBody>
          <a:bodyPr/>
          <a:lstStyle/>
          <a:p>
            <a:fld id="{78D94B54-41B4-4342-8E21-1727F5BD6E22}" type="slidenum">
              <a:rPr lang="en-US" smtClean="0"/>
              <a:t>5</a:t>
            </a:fld>
            <a:endParaRPr lang="en-US"/>
          </a:p>
        </p:txBody>
      </p:sp>
    </p:spTree>
    <p:extLst>
      <p:ext uri="{BB962C8B-B14F-4D97-AF65-F5344CB8AC3E}">
        <p14:creationId xmlns:p14="http://schemas.microsoft.com/office/powerpoint/2010/main" val="329477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D87784B-6449-4EC7-865B-D6CB1F3244E7}"/>
              </a:ext>
            </a:extLst>
          </p:cNvPr>
          <p:cNvGraphicFramePr/>
          <p:nvPr>
            <p:extLst>
              <p:ext uri="{D42A27DB-BD31-4B8C-83A1-F6EECF244321}">
                <p14:modId xmlns:p14="http://schemas.microsoft.com/office/powerpoint/2010/main" val="2127563853"/>
              </p:ext>
            </p:extLst>
          </p:nvPr>
        </p:nvGraphicFramePr>
        <p:xfrm>
          <a:off x="838201" y="981200"/>
          <a:ext cx="10515600" cy="5740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8B70652E-A09D-411D-87A5-C8C114112BDF}"/>
              </a:ext>
            </a:extLst>
          </p:cNvPr>
          <p:cNvPicPr>
            <a:picLocks noChangeAspect="1"/>
          </p:cNvPicPr>
          <p:nvPr/>
        </p:nvPicPr>
        <p:blipFill>
          <a:blip r:embed="rId7"/>
          <a:stretch>
            <a:fillRect/>
          </a:stretch>
        </p:blipFill>
        <p:spPr>
          <a:xfrm>
            <a:off x="4105412" y="2926440"/>
            <a:ext cx="3981175" cy="2136955"/>
          </a:xfrm>
          <a:prstGeom prst="rect">
            <a:avLst/>
          </a:prstGeom>
        </p:spPr>
      </p:pic>
      <p:sp>
        <p:nvSpPr>
          <p:cNvPr id="2" name="Title 1">
            <a:extLst>
              <a:ext uri="{FF2B5EF4-FFF2-40B4-BE49-F238E27FC236}">
                <a16:creationId xmlns:a16="http://schemas.microsoft.com/office/drawing/2014/main" id="{75B0CD8F-23FD-44DC-951A-25D4BC7B4AC8}"/>
              </a:ext>
            </a:extLst>
          </p:cNvPr>
          <p:cNvSpPr>
            <a:spLocks noGrp="1"/>
          </p:cNvSpPr>
          <p:nvPr>
            <p:ph type="title"/>
          </p:nvPr>
        </p:nvSpPr>
        <p:spPr>
          <a:xfrm>
            <a:off x="838201" y="0"/>
            <a:ext cx="10515600" cy="616073"/>
          </a:xfrm>
        </p:spPr>
        <p:txBody>
          <a:bodyPr/>
          <a:lstStyle/>
          <a:p>
            <a:pPr algn="ctr"/>
            <a:r>
              <a:rPr lang="en-US" b="1" dirty="0"/>
              <a:t>ADAPTING TO THE NEW BUSINESS REALITY</a:t>
            </a:r>
          </a:p>
        </p:txBody>
      </p:sp>
      <p:sp>
        <p:nvSpPr>
          <p:cNvPr id="4" name="Slide Number Placeholder 3">
            <a:extLst>
              <a:ext uri="{FF2B5EF4-FFF2-40B4-BE49-F238E27FC236}">
                <a16:creationId xmlns:a16="http://schemas.microsoft.com/office/drawing/2014/main" id="{B575A722-23ED-42CA-8463-4E867C9962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94B54-41B4-4342-8E21-1727F5BD6E22}"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3" name="TextBox 2">
            <a:extLst>
              <a:ext uri="{FF2B5EF4-FFF2-40B4-BE49-F238E27FC236}">
                <a16:creationId xmlns:a16="http://schemas.microsoft.com/office/drawing/2014/main" id="{292ED8DA-3422-4CF1-990D-A073933F3975}"/>
              </a:ext>
            </a:extLst>
          </p:cNvPr>
          <p:cNvSpPr txBox="1"/>
          <p:nvPr/>
        </p:nvSpPr>
        <p:spPr>
          <a:xfrm>
            <a:off x="468198" y="542426"/>
            <a:ext cx="11255604" cy="369332"/>
          </a:xfrm>
          <a:prstGeom prst="rect">
            <a:avLst/>
          </a:prstGeom>
          <a:noFill/>
        </p:spPr>
        <p:txBody>
          <a:bodyPr wrap="square" rtlCol="0">
            <a:spAutoFit/>
          </a:bodyPr>
          <a:lstStyle/>
          <a:p>
            <a:pPr algn="ctr"/>
            <a:r>
              <a:rPr lang="en-US" dirty="0"/>
              <a:t>Are you Harnessing the POWER of Virtual Teams, Virtual Marketing Events that truly serve your people?</a:t>
            </a:r>
          </a:p>
        </p:txBody>
      </p:sp>
    </p:spTree>
    <p:extLst>
      <p:ext uri="{BB962C8B-B14F-4D97-AF65-F5344CB8AC3E}">
        <p14:creationId xmlns:p14="http://schemas.microsoft.com/office/powerpoint/2010/main" val="280405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loud 10">
            <a:extLst>
              <a:ext uri="{FF2B5EF4-FFF2-40B4-BE49-F238E27FC236}">
                <a16:creationId xmlns:a16="http://schemas.microsoft.com/office/drawing/2014/main" id="{E584B52B-0F27-4D8D-9132-46271BEF40EF}"/>
              </a:ext>
            </a:extLst>
          </p:cNvPr>
          <p:cNvSpPr/>
          <p:nvPr/>
        </p:nvSpPr>
        <p:spPr>
          <a:xfrm>
            <a:off x="3495675" y="2631936"/>
            <a:ext cx="4444773" cy="1819670"/>
          </a:xfrm>
          <a:prstGeom prst="cloud">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Extraordinary Client Experience</a:t>
            </a:r>
          </a:p>
        </p:txBody>
      </p:sp>
      <p:sp>
        <p:nvSpPr>
          <p:cNvPr id="4" name="Footer Placeholder 3"/>
          <p:cNvSpPr>
            <a:spLocks noGrp="1"/>
          </p:cNvSpPr>
          <p:nvPr>
            <p:ph type="ftr" sz="quarter" idx="10"/>
          </p:nvPr>
        </p:nvSpPr>
        <p:spPr>
          <a:xfrm>
            <a:off x="-13088" y="6538914"/>
            <a:ext cx="4530090" cy="365125"/>
          </a:xfrm>
        </p:spPr>
        <p:txBody>
          <a:bodyP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a:sym typeface="Arial"/>
              </a:rPr>
              <a:t>(c) Hudson Strategic Group 2019 - SMART Matrix – HsG – Henry Whitlow 404-202-6464</a:t>
            </a:r>
          </a:p>
        </p:txBody>
      </p:sp>
      <p:sp>
        <p:nvSpPr>
          <p:cNvPr id="5" name="Slide Number Placeholder 4"/>
          <p:cNvSpPr>
            <a:spLocks noGrp="1"/>
          </p:cNvSpPr>
          <p:nvPr>
            <p:ph type="sldNum" sz="quarter" idx="4294967295"/>
          </p:nvPr>
        </p:nvSpPr>
        <p:spPr>
          <a:xfrm>
            <a:off x="7981950" y="6356352"/>
            <a:ext cx="2057400"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t>2-</a:t>
            </a:r>
            <a:fld id="{AEAD6C12-9597-4C9E-A40D-AD0D0BC6BB6A}"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169989" name="Rectangle 5"/>
          <p:cNvSpPr>
            <a:spLocks noGrp="1" noChangeArrowheads="1"/>
          </p:cNvSpPr>
          <p:nvPr>
            <p:ph type="title"/>
          </p:nvPr>
        </p:nvSpPr>
        <p:spPr>
          <a:xfrm>
            <a:off x="671157" y="121426"/>
            <a:ext cx="10728960" cy="810822"/>
          </a:xfrm>
        </p:spPr>
        <p:txBody>
          <a:bodyPr>
            <a:normAutofit/>
          </a:bodyPr>
          <a:lstStyle/>
          <a:p>
            <a:pPr algn="ctr"/>
            <a:r>
              <a:rPr lang="en-US" alt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Key Trends Creating the New Business Reality</a:t>
            </a:r>
            <a:endParaRPr lang="en-US" altLang="en-US" b="1" dirty="0">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216819DA-3832-4B66-ADBC-0E52C47ED413}"/>
              </a:ext>
            </a:extLst>
          </p:cNvPr>
          <p:cNvSpPr/>
          <p:nvPr/>
        </p:nvSpPr>
        <p:spPr>
          <a:xfrm>
            <a:off x="4576757" y="1345947"/>
            <a:ext cx="2375031" cy="1080537"/>
          </a:xfrm>
          <a:prstGeom prst="rect">
            <a:avLst/>
          </a:prstGeom>
          <a:pattFill prst="solidDmnd">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1. </a:t>
            </a:r>
            <a:r>
              <a:rPr kumimoji="0" lang="en-US" sz="1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Forecasting Customer Outcomes (Close Gaps)</a:t>
            </a:r>
          </a:p>
        </p:txBody>
      </p:sp>
      <p:sp>
        <p:nvSpPr>
          <p:cNvPr id="12" name="Rectangle 11">
            <a:extLst>
              <a:ext uri="{FF2B5EF4-FFF2-40B4-BE49-F238E27FC236}">
                <a16:creationId xmlns:a16="http://schemas.microsoft.com/office/drawing/2014/main" id="{064B55DC-113F-44BE-9AC7-FA897B664B69}"/>
              </a:ext>
            </a:extLst>
          </p:cNvPr>
          <p:cNvSpPr/>
          <p:nvPr/>
        </p:nvSpPr>
        <p:spPr>
          <a:xfrm>
            <a:off x="8448276" y="2708487"/>
            <a:ext cx="2144712" cy="1276839"/>
          </a:xfrm>
          <a:prstGeom prst="rect">
            <a:avLst/>
          </a:prstGeom>
          <a:blipFill dpi="0" rotWithShape="1">
            <a:blip r:embed="rId3">
              <a:alphaModFix amt="44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2. </a:t>
            </a:r>
            <a:r>
              <a:rPr kumimoji="0" lang="en-US" sz="20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Effective Virtual Teams</a:t>
            </a:r>
          </a:p>
        </p:txBody>
      </p:sp>
      <p:sp>
        <p:nvSpPr>
          <p:cNvPr id="13" name="Rectangle 12">
            <a:extLst>
              <a:ext uri="{FF2B5EF4-FFF2-40B4-BE49-F238E27FC236}">
                <a16:creationId xmlns:a16="http://schemas.microsoft.com/office/drawing/2014/main" id="{9DAFA786-71B7-4225-9BA5-D231FCD9772A}"/>
              </a:ext>
            </a:extLst>
          </p:cNvPr>
          <p:cNvSpPr/>
          <p:nvPr/>
        </p:nvSpPr>
        <p:spPr>
          <a:xfrm>
            <a:off x="626126" y="2708486"/>
            <a:ext cx="2144712" cy="1276839"/>
          </a:xfrm>
          <a:prstGeom prst="rect">
            <a:avLst/>
          </a:prstGeom>
          <a:gradFill flip="none" rotWithShape="1">
            <a:gsLst>
              <a:gs pos="13000">
                <a:schemeClr val="accent2">
                  <a:lumMod val="67000"/>
                </a:schemeClr>
              </a:gs>
              <a:gs pos="52000">
                <a:schemeClr val="accent2">
                  <a:lumMod val="97000"/>
                  <a:lumOff val="3000"/>
                </a:schemeClr>
              </a:gs>
              <a:gs pos="74000">
                <a:schemeClr val="accent2">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4. </a:t>
            </a:r>
            <a:r>
              <a:rPr kumimoji="0" lang="en-US" sz="1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Effective Marketing on Screens</a:t>
            </a:r>
          </a:p>
        </p:txBody>
      </p:sp>
      <p:sp>
        <p:nvSpPr>
          <p:cNvPr id="14" name="Rectangle 13">
            <a:extLst>
              <a:ext uri="{FF2B5EF4-FFF2-40B4-BE49-F238E27FC236}">
                <a16:creationId xmlns:a16="http://schemas.microsoft.com/office/drawing/2014/main" id="{F1A18B8F-540A-4C1F-9197-2289C25F75B7}"/>
              </a:ext>
            </a:extLst>
          </p:cNvPr>
          <p:cNvSpPr/>
          <p:nvPr/>
        </p:nvSpPr>
        <p:spPr>
          <a:xfrm>
            <a:off x="4636513" y="4654541"/>
            <a:ext cx="2255520" cy="1276839"/>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3. </a:t>
            </a:r>
            <a:r>
              <a:rPr kumimoji="0" lang="en-US" sz="20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Effective Communications Technology</a:t>
            </a:r>
          </a:p>
        </p:txBody>
      </p:sp>
      <p:sp>
        <p:nvSpPr>
          <p:cNvPr id="19" name="Lightning Bolt 18">
            <a:extLst>
              <a:ext uri="{FF2B5EF4-FFF2-40B4-BE49-F238E27FC236}">
                <a16:creationId xmlns:a16="http://schemas.microsoft.com/office/drawing/2014/main" id="{D35C9830-B446-40D0-B94F-4583ED1962B6}"/>
              </a:ext>
            </a:extLst>
          </p:cNvPr>
          <p:cNvSpPr/>
          <p:nvPr/>
        </p:nvSpPr>
        <p:spPr>
          <a:xfrm rot="1964775">
            <a:off x="5333052" y="2369655"/>
            <a:ext cx="681087" cy="447819"/>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5" name="Lightning Bolt 24">
            <a:extLst>
              <a:ext uri="{FF2B5EF4-FFF2-40B4-BE49-F238E27FC236}">
                <a16:creationId xmlns:a16="http://schemas.microsoft.com/office/drawing/2014/main" id="{D49D4112-28D4-460F-86CB-983F9300BA44}"/>
              </a:ext>
            </a:extLst>
          </p:cNvPr>
          <p:cNvSpPr/>
          <p:nvPr/>
        </p:nvSpPr>
        <p:spPr>
          <a:xfrm rot="12624427">
            <a:off x="5537269" y="4170919"/>
            <a:ext cx="601555" cy="601700"/>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6" name="Lightning Bolt 25">
            <a:extLst>
              <a:ext uri="{FF2B5EF4-FFF2-40B4-BE49-F238E27FC236}">
                <a16:creationId xmlns:a16="http://schemas.microsoft.com/office/drawing/2014/main" id="{10582DBD-CD9F-4AE7-A62F-3F6EDAD74064}"/>
              </a:ext>
            </a:extLst>
          </p:cNvPr>
          <p:cNvSpPr/>
          <p:nvPr/>
        </p:nvSpPr>
        <p:spPr>
          <a:xfrm rot="17719397">
            <a:off x="2983263" y="2798185"/>
            <a:ext cx="525964" cy="1159968"/>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7" name="Lightning Bolt 26">
            <a:extLst>
              <a:ext uri="{FF2B5EF4-FFF2-40B4-BE49-F238E27FC236}">
                <a16:creationId xmlns:a16="http://schemas.microsoft.com/office/drawing/2014/main" id="{36CBB1ED-6B42-4AA6-ABCD-F0C86F918688}"/>
              </a:ext>
            </a:extLst>
          </p:cNvPr>
          <p:cNvSpPr/>
          <p:nvPr/>
        </p:nvSpPr>
        <p:spPr>
          <a:xfrm rot="6654724">
            <a:off x="7643913" y="2766923"/>
            <a:ext cx="593071" cy="1159968"/>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 name="Rectangle 2">
            <a:extLst>
              <a:ext uri="{FF2B5EF4-FFF2-40B4-BE49-F238E27FC236}">
                <a16:creationId xmlns:a16="http://schemas.microsoft.com/office/drawing/2014/main" id="{6FABF9BC-9583-4944-8DC1-94CA562C0448}"/>
              </a:ext>
            </a:extLst>
          </p:cNvPr>
          <p:cNvSpPr/>
          <p:nvPr/>
        </p:nvSpPr>
        <p:spPr>
          <a:xfrm>
            <a:off x="3688666" y="992108"/>
            <a:ext cx="4058789" cy="307777"/>
          </a:xfrm>
          <a:prstGeom prst="rect">
            <a:avLst/>
          </a:prstGeom>
        </p:spPr>
        <p:txBody>
          <a:bodyPr wrap="square">
            <a:spAutoFit/>
          </a:bodyPr>
          <a:lstStyle/>
          <a:p>
            <a:pPr marL="290513" lvl="0" indent="-290513" algn="ctr">
              <a:defRPr/>
            </a:pPr>
            <a:r>
              <a:rPr lang="en-US" sz="1400" b="1" i="1" kern="0" dirty="0">
                <a:solidFill>
                  <a:srgbClr val="000000"/>
                </a:solidFill>
                <a:effectLst>
                  <a:outerShdw blurRad="38100" dist="38100" dir="2700000" algn="tl">
                    <a:srgbClr val="000000">
                      <a:alpha val="43137"/>
                    </a:srgbClr>
                  </a:outerShdw>
                </a:effectLst>
                <a:latin typeface="Arial"/>
                <a:cs typeface="Arial"/>
                <a:sym typeface="Arial"/>
              </a:rPr>
              <a:t>“What Customers Now Need vs What I Sell”</a:t>
            </a:r>
          </a:p>
        </p:txBody>
      </p:sp>
      <p:sp>
        <p:nvSpPr>
          <p:cNvPr id="6" name="Rectangle 5">
            <a:extLst>
              <a:ext uri="{FF2B5EF4-FFF2-40B4-BE49-F238E27FC236}">
                <a16:creationId xmlns:a16="http://schemas.microsoft.com/office/drawing/2014/main" id="{FF8D0428-183C-46CC-9982-581D2A1A105B}"/>
              </a:ext>
            </a:extLst>
          </p:cNvPr>
          <p:cNvSpPr/>
          <p:nvPr/>
        </p:nvSpPr>
        <p:spPr>
          <a:xfrm>
            <a:off x="8335386" y="4058079"/>
            <a:ext cx="2434213" cy="523220"/>
          </a:xfrm>
          <a:prstGeom prst="rect">
            <a:avLst/>
          </a:prstGeom>
        </p:spPr>
        <p:txBody>
          <a:bodyPr wrap="square">
            <a:spAutoFit/>
          </a:bodyPr>
          <a:lstStyle/>
          <a:p>
            <a:pPr marL="225425" lvl="0" indent="-225425" algn="ctr">
              <a:defRPr/>
            </a:pPr>
            <a:r>
              <a:rPr lang="en-US" sz="1400" b="1" i="1" kern="0" dirty="0">
                <a:solidFill>
                  <a:srgbClr val="000000"/>
                </a:solidFill>
                <a:effectLst>
                  <a:outerShdw blurRad="38100" dist="38100" dir="2700000" algn="tl">
                    <a:srgbClr val="000000">
                      <a:alpha val="43137"/>
                    </a:srgbClr>
                  </a:outerShdw>
                </a:effectLst>
                <a:latin typeface="Arial"/>
                <a:cs typeface="Arial"/>
                <a:sym typeface="Arial"/>
              </a:rPr>
              <a:t>“Who Do We Need to Get the Job Done Well?”</a:t>
            </a:r>
          </a:p>
        </p:txBody>
      </p:sp>
      <p:sp>
        <p:nvSpPr>
          <p:cNvPr id="7" name="Rectangle 6">
            <a:extLst>
              <a:ext uri="{FF2B5EF4-FFF2-40B4-BE49-F238E27FC236}">
                <a16:creationId xmlns:a16="http://schemas.microsoft.com/office/drawing/2014/main" id="{47502CBF-4206-4F61-A1FB-7567090B8F88}"/>
              </a:ext>
            </a:extLst>
          </p:cNvPr>
          <p:cNvSpPr/>
          <p:nvPr/>
        </p:nvSpPr>
        <p:spPr>
          <a:xfrm>
            <a:off x="671157" y="4047852"/>
            <a:ext cx="2223686" cy="307777"/>
          </a:xfrm>
          <a:prstGeom prst="rect">
            <a:avLst/>
          </a:prstGeom>
        </p:spPr>
        <p:txBody>
          <a:bodyPr wrap="none">
            <a:spAutoFit/>
          </a:bodyPr>
          <a:lstStyle/>
          <a:p>
            <a:r>
              <a:rPr lang="en-US" sz="1400" b="1" i="1" kern="0" dirty="0">
                <a:solidFill>
                  <a:srgbClr val="000000"/>
                </a:solidFill>
                <a:effectLst>
                  <a:outerShdw blurRad="38100" dist="38100" dir="2700000" algn="tl">
                    <a:srgbClr val="000000">
                      <a:alpha val="43137"/>
                    </a:srgbClr>
                  </a:outerShdw>
                </a:effectLst>
                <a:latin typeface="Arial"/>
                <a:cs typeface="Arial"/>
                <a:sym typeface="Arial"/>
              </a:rPr>
              <a:t>“Get on Their Screens!”</a:t>
            </a:r>
            <a:endParaRPr lang="en-US" sz="2400" dirty="0"/>
          </a:p>
        </p:txBody>
      </p:sp>
      <p:sp>
        <p:nvSpPr>
          <p:cNvPr id="8" name="Rectangle 7">
            <a:extLst>
              <a:ext uri="{FF2B5EF4-FFF2-40B4-BE49-F238E27FC236}">
                <a16:creationId xmlns:a16="http://schemas.microsoft.com/office/drawing/2014/main" id="{F97DB747-BDBC-42E3-93BB-9DFC451BA13C}"/>
              </a:ext>
            </a:extLst>
          </p:cNvPr>
          <p:cNvSpPr/>
          <p:nvPr/>
        </p:nvSpPr>
        <p:spPr>
          <a:xfrm>
            <a:off x="4228651" y="5977442"/>
            <a:ext cx="2978820" cy="523220"/>
          </a:xfrm>
          <a:prstGeom prst="rect">
            <a:avLst/>
          </a:prstGeom>
        </p:spPr>
        <p:txBody>
          <a:bodyPr wrap="square">
            <a:spAutoFit/>
          </a:bodyPr>
          <a:lstStyle/>
          <a:p>
            <a:pPr marL="344488" lvl="0" indent="-344488" algn="ctr">
              <a:defRPr/>
            </a:pPr>
            <a:r>
              <a:rPr lang="en-US" sz="1400" b="1" i="1" kern="0" dirty="0">
                <a:solidFill>
                  <a:srgbClr val="000000"/>
                </a:solidFill>
                <a:effectLst>
                  <a:outerShdw blurRad="38100" dist="38100" dir="2700000" algn="tl">
                    <a:srgbClr val="000000">
                      <a:alpha val="43137"/>
                    </a:srgbClr>
                  </a:outerShdw>
                </a:effectLst>
                <a:latin typeface="Arial"/>
                <a:cs typeface="Arial"/>
                <a:sym typeface="Arial"/>
              </a:rPr>
              <a:t>“Lets Get Together Virtually and Do Real Work”</a:t>
            </a:r>
          </a:p>
        </p:txBody>
      </p:sp>
    </p:spTree>
    <p:extLst>
      <p:ext uri="{BB962C8B-B14F-4D97-AF65-F5344CB8AC3E}">
        <p14:creationId xmlns:p14="http://schemas.microsoft.com/office/powerpoint/2010/main" val="278819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6" presetClass="emph" presetSubtype="0" repeatCount="indefinite" fill="hold" grpId="0" nodeType="clickEffect">
                                  <p:stCondLst>
                                    <p:cond delay="0"/>
                                  </p:stCondLst>
                                  <p:endCondLst>
                                    <p:cond evt="onNext" delay="0">
                                      <p:tgtEl>
                                        <p:sldTgt/>
                                      </p:tgtEl>
                                    </p:cond>
                                  </p:endCondLst>
                                  <p:childTnLst>
                                    <p:animEffect transition="out" filter="fade">
                                      <p:cBhvr>
                                        <p:cTn id="48" dur="1000" tmFilter="0, 0; .2, .5; .8, .5; 1, 0"/>
                                        <p:tgtEl>
                                          <p:spTgt spid="11"/>
                                        </p:tgtEl>
                                      </p:cBhvr>
                                    </p:animEffect>
                                    <p:animScale>
                                      <p:cBhvr>
                                        <p:cTn id="49"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2" grpId="0" animBg="1"/>
      <p:bldP spid="13" grpId="0" animBg="1"/>
      <p:bldP spid="14" grpId="0" animBg="1"/>
      <p:bldP spid="19" grpId="0" animBg="1"/>
      <p:bldP spid="25" grpId="0" animBg="1"/>
      <p:bldP spid="26" grpId="0" animBg="1"/>
      <p:bldP spid="27" grpId="0" animBg="1"/>
      <p:bldP spid="3"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AD71-7F09-4CC2-B4F5-9F635C0439E7}"/>
              </a:ext>
            </a:extLst>
          </p:cNvPr>
          <p:cNvSpPr>
            <a:spLocks noGrp="1"/>
          </p:cNvSpPr>
          <p:nvPr>
            <p:ph type="title"/>
          </p:nvPr>
        </p:nvSpPr>
        <p:spPr>
          <a:xfrm>
            <a:off x="838200" y="122272"/>
            <a:ext cx="10515600" cy="365126"/>
          </a:xfrm>
        </p:spPr>
        <p:txBody>
          <a:bodyPr>
            <a:normAutofit fontScale="90000"/>
          </a:bodyPr>
          <a:lstStyle/>
          <a:p>
            <a:r>
              <a:rPr lang="en-US" dirty="0"/>
              <a:t>Practical Applications of Forecasting Customer Outcomes</a:t>
            </a:r>
          </a:p>
        </p:txBody>
      </p:sp>
      <p:sp>
        <p:nvSpPr>
          <p:cNvPr id="3" name="Content Placeholder 2">
            <a:extLst>
              <a:ext uri="{FF2B5EF4-FFF2-40B4-BE49-F238E27FC236}">
                <a16:creationId xmlns:a16="http://schemas.microsoft.com/office/drawing/2014/main" id="{BD2C648D-1DAB-4EF4-82B0-E3333532A821}"/>
              </a:ext>
            </a:extLst>
          </p:cNvPr>
          <p:cNvSpPr>
            <a:spLocks noGrp="1"/>
          </p:cNvSpPr>
          <p:nvPr>
            <p:ph idx="1"/>
          </p:nvPr>
        </p:nvSpPr>
        <p:spPr>
          <a:xfrm>
            <a:off x="682857" y="1665201"/>
            <a:ext cx="10515600" cy="5604669"/>
          </a:xfrm>
        </p:spPr>
        <p:txBody>
          <a:bodyPr>
            <a:normAutofit/>
          </a:bodyPr>
          <a:lstStyle/>
          <a:p>
            <a:pPr marL="0" indent="0">
              <a:buNone/>
            </a:pPr>
            <a:r>
              <a:rPr lang="en-US" sz="2800" b="1" dirty="0"/>
              <a:t>Forecasting Customer Outcomes</a:t>
            </a:r>
          </a:p>
          <a:p>
            <a:pPr lvl="1"/>
            <a:r>
              <a:rPr lang="en-US" sz="2000" dirty="0"/>
              <a:t>Study and KNOW your Client’s World (Pain and Problems)</a:t>
            </a:r>
          </a:p>
          <a:p>
            <a:pPr lvl="1"/>
            <a:r>
              <a:rPr lang="en-US" sz="2000" dirty="0"/>
              <a:t>Your Industry Trends (Reg BI)</a:t>
            </a:r>
          </a:p>
          <a:p>
            <a:pPr lvl="1"/>
            <a:r>
              <a:rPr lang="en-US" sz="2000" dirty="0"/>
              <a:t>Economic Trends Impacting Clients : New Products </a:t>
            </a:r>
          </a:p>
          <a:p>
            <a:pPr lvl="1"/>
            <a:r>
              <a:rPr lang="en-US" sz="2000" dirty="0"/>
              <a:t>Adjust your products, adjust your team to respond</a:t>
            </a:r>
          </a:p>
          <a:p>
            <a:pPr lvl="1"/>
            <a:endParaRPr lang="en-US" dirty="0"/>
          </a:p>
          <a:p>
            <a:pPr lvl="1"/>
            <a:endParaRPr lang="en-US" dirty="0"/>
          </a:p>
          <a:p>
            <a:pPr lvl="1"/>
            <a:endParaRPr lang="en-US" dirty="0"/>
          </a:p>
          <a:p>
            <a:pPr marL="342900" lvl="1"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99FBD81-FB37-4A88-92B1-8D0BA3DC0BA5}"/>
              </a:ext>
            </a:extLst>
          </p:cNvPr>
          <p:cNvSpPr>
            <a:spLocks noGrp="1"/>
          </p:cNvSpPr>
          <p:nvPr>
            <p:ph type="sldNum" sz="quarter" idx="12"/>
          </p:nvPr>
        </p:nvSpPr>
        <p:spPr/>
        <p:txBody>
          <a:bodyPr/>
          <a:lstStyle/>
          <a:p>
            <a:fld id="{78D94B54-41B4-4342-8E21-1727F5BD6E22}" type="slidenum">
              <a:rPr lang="en-US" smtClean="0"/>
              <a:t>8</a:t>
            </a:fld>
            <a:endParaRPr lang="en-US"/>
          </a:p>
        </p:txBody>
      </p:sp>
      <p:pic>
        <p:nvPicPr>
          <p:cNvPr id="5" name="Picture 4">
            <a:extLst>
              <a:ext uri="{FF2B5EF4-FFF2-40B4-BE49-F238E27FC236}">
                <a16:creationId xmlns:a16="http://schemas.microsoft.com/office/drawing/2014/main" id="{A03A5B78-3E0E-466F-BC7D-640D6A1FF6E4}"/>
              </a:ext>
            </a:extLst>
          </p:cNvPr>
          <p:cNvPicPr>
            <a:picLocks noChangeAspect="1"/>
          </p:cNvPicPr>
          <p:nvPr/>
        </p:nvPicPr>
        <p:blipFill>
          <a:blip r:embed="rId2"/>
          <a:stretch>
            <a:fillRect/>
          </a:stretch>
        </p:blipFill>
        <p:spPr>
          <a:xfrm>
            <a:off x="2149131" y="3985340"/>
            <a:ext cx="6188227" cy="2414918"/>
          </a:xfrm>
          <a:prstGeom prst="rect">
            <a:avLst/>
          </a:prstGeom>
        </p:spPr>
      </p:pic>
      <p:sp>
        <p:nvSpPr>
          <p:cNvPr id="6" name="TextBox 5">
            <a:extLst>
              <a:ext uri="{FF2B5EF4-FFF2-40B4-BE49-F238E27FC236}">
                <a16:creationId xmlns:a16="http://schemas.microsoft.com/office/drawing/2014/main" id="{962982F1-1C2E-423F-976B-21D1929A2744}"/>
              </a:ext>
            </a:extLst>
          </p:cNvPr>
          <p:cNvSpPr txBox="1"/>
          <p:nvPr/>
        </p:nvSpPr>
        <p:spPr>
          <a:xfrm>
            <a:off x="1385740" y="614684"/>
            <a:ext cx="7795967" cy="400110"/>
          </a:xfrm>
          <a:prstGeom prst="rect">
            <a:avLst/>
          </a:prstGeom>
          <a:noFill/>
        </p:spPr>
        <p:txBody>
          <a:bodyPr wrap="square" rtlCol="0">
            <a:spAutoFit/>
          </a:bodyPr>
          <a:lstStyle/>
          <a:p>
            <a:pPr marL="290513" marR="0" lvl="0" indent="-290513"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rPr>
              <a:t>“What Customers REALLY NEED vs What I WANT</a:t>
            </a:r>
            <a:r>
              <a:rPr kumimoji="0" lang="en-US" sz="2000" b="1" i="1" u="none" strike="noStrike" kern="0" cap="none" spc="0" normalizeH="0" noProof="0" dirty="0">
                <a:ln>
                  <a:noFill/>
                </a:ln>
                <a:solidFill>
                  <a:srgbClr val="000000"/>
                </a:solidFill>
                <a:effectLst>
                  <a:outerShdw blurRad="38100" dist="38100" dir="2700000" algn="tl">
                    <a:srgbClr val="000000">
                      <a:alpha val="43137"/>
                    </a:srgbClr>
                  </a:outerShdw>
                </a:effectLst>
                <a:uLnTx/>
                <a:uFillTx/>
                <a:latin typeface="Arial"/>
                <a:cs typeface="Arial"/>
                <a:sym typeface="Arial"/>
              </a:rPr>
              <a:t> to </a:t>
            </a:r>
            <a:r>
              <a:rPr kumimoji="0" lang="en-US" sz="20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rPr>
              <a:t>Sell”</a:t>
            </a:r>
          </a:p>
        </p:txBody>
      </p:sp>
    </p:spTree>
    <p:extLst>
      <p:ext uri="{BB962C8B-B14F-4D97-AF65-F5344CB8AC3E}">
        <p14:creationId xmlns:p14="http://schemas.microsoft.com/office/powerpoint/2010/main" val="285096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AD71-7F09-4CC2-B4F5-9F635C0439E7}"/>
              </a:ext>
            </a:extLst>
          </p:cNvPr>
          <p:cNvSpPr>
            <a:spLocks noGrp="1"/>
          </p:cNvSpPr>
          <p:nvPr>
            <p:ph type="title"/>
          </p:nvPr>
        </p:nvSpPr>
        <p:spPr>
          <a:xfrm>
            <a:off x="838200" y="122272"/>
            <a:ext cx="10515600" cy="365126"/>
          </a:xfrm>
        </p:spPr>
        <p:txBody>
          <a:bodyPr>
            <a:noAutofit/>
          </a:bodyPr>
          <a:lstStyle/>
          <a:p>
            <a:r>
              <a:rPr lang="en-US" sz="3600" b="1" dirty="0"/>
              <a:t>Practical Applications of Virtual Teams</a:t>
            </a:r>
          </a:p>
        </p:txBody>
      </p:sp>
      <p:sp>
        <p:nvSpPr>
          <p:cNvPr id="3" name="Content Placeholder 2">
            <a:extLst>
              <a:ext uri="{FF2B5EF4-FFF2-40B4-BE49-F238E27FC236}">
                <a16:creationId xmlns:a16="http://schemas.microsoft.com/office/drawing/2014/main" id="{BD2C648D-1DAB-4EF4-82B0-E3333532A821}"/>
              </a:ext>
            </a:extLst>
          </p:cNvPr>
          <p:cNvSpPr>
            <a:spLocks noGrp="1"/>
          </p:cNvSpPr>
          <p:nvPr>
            <p:ph idx="1"/>
          </p:nvPr>
        </p:nvSpPr>
        <p:spPr>
          <a:xfrm>
            <a:off x="692284" y="854496"/>
            <a:ext cx="10515600" cy="5604669"/>
          </a:xfrm>
        </p:spPr>
        <p:txBody>
          <a:bodyPr>
            <a:normAutofit/>
          </a:bodyPr>
          <a:lstStyle/>
          <a:p>
            <a:pPr marL="342900" lvl="1" indent="0">
              <a:buNone/>
            </a:pPr>
            <a:endParaRPr lang="en-US" dirty="0"/>
          </a:p>
          <a:p>
            <a:pPr marL="0" indent="0">
              <a:buNone/>
            </a:pPr>
            <a:r>
              <a:rPr lang="en-US" sz="2800" b="1" dirty="0"/>
              <a:t>Effective Virtual Teams</a:t>
            </a:r>
          </a:p>
          <a:p>
            <a:pPr lvl="1"/>
            <a:r>
              <a:rPr lang="en-US" sz="2400" dirty="0"/>
              <a:t>“Professional Advisor Power Teams” TM*</a:t>
            </a:r>
          </a:p>
          <a:p>
            <a:pPr lvl="1"/>
            <a:r>
              <a:rPr lang="en-US" sz="2400" dirty="0"/>
              <a:t>“Core Support Virtual Teams” TM*</a:t>
            </a:r>
          </a:p>
          <a:p>
            <a:pPr lvl="1"/>
            <a:r>
              <a:rPr lang="en-US" sz="2400" dirty="0"/>
              <a:t>“Client Advisor Team” TM*</a:t>
            </a:r>
          </a:p>
          <a:p>
            <a:pPr lvl="1"/>
            <a:r>
              <a:rPr lang="en-US" sz="2400" dirty="0"/>
              <a:t>Communications Technical Support</a:t>
            </a:r>
          </a:p>
          <a:p>
            <a:pPr marL="342900" lvl="1" indent="0">
              <a:buNone/>
            </a:pPr>
            <a:endParaRPr lang="en-US" dirty="0"/>
          </a:p>
          <a:p>
            <a:pPr lvl="1"/>
            <a:endParaRPr lang="en-US" dirty="0"/>
          </a:p>
          <a:p>
            <a:pPr lvl="1"/>
            <a:endParaRPr lang="en-US" dirty="0"/>
          </a:p>
          <a:p>
            <a:pPr marL="685800" lvl="2"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99FBD81-FB37-4A88-92B1-8D0BA3DC0BA5}"/>
              </a:ext>
            </a:extLst>
          </p:cNvPr>
          <p:cNvSpPr>
            <a:spLocks noGrp="1"/>
          </p:cNvSpPr>
          <p:nvPr>
            <p:ph type="sldNum" sz="quarter" idx="12"/>
          </p:nvPr>
        </p:nvSpPr>
        <p:spPr/>
        <p:txBody>
          <a:bodyPr/>
          <a:lstStyle/>
          <a:p>
            <a:fld id="{78D94B54-41B4-4342-8E21-1727F5BD6E22}" type="slidenum">
              <a:rPr lang="en-US" smtClean="0"/>
              <a:t>9</a:t>
            </a:fld>
            <a:endParaRPr lang="en-US"/>
          </a:p>
        </p:txBody>
      </p:sp>
      <p:pic>
        <p:nvPicPr>
          <p:cNvPr id="5" name="Picture 4">
            <a:extLst>
              <a:ext uri="{FF2B5EF4-FFF2-40B4-BE49-F238E27FC236}">
                <a16:creationId xmlns:a16="http://schemas.microsoft.com/office/drawing/2014/main" id="{D1DAF0C1-E5DC-4939-836A-9D5030766A06}"/>
              </a:ext>
            </a:extLst>
          </p:cNvPr>
          <p:cNvPicPr>
            <a:picLocks noChangeAspect="1"/>
          </p:cNvPicPr>
          <p:nvPr/>
        </p:nvPicPr>
        <p:blipFill>
          <a:blip r:embed="rId2"/>
          <a:stretch>
            <a:fillRect/>
          </a:stretch>
        </p:blipFill>
        <p:spPr>
          <a:xfrm>
            <a:off x="2108326" y="3518050"/>
            <a:ext cx="7273148" cy="2838302"/>
          </a:xfrm>
          <a:prstGeom prst="rect">
            <a:avLst/>
          </a:prstGeom>
        </p:spPr>
      </p:pic>
      <p:sp>
        <p:nvSpPr>
          <p:cNvPr id="6" name="Rectangle 5">
            <a:extLst>
              <a:ext uri="{FF2B5EF4-FFF2-40B4-BE49-F238E27FC236}">
                <a16:creationId xmlns:a16="http://schemas.microsoft.com/office/drawing/2014/main" id="{A2D9025D-FB60-4C77-9F8B-4CAE8C93A4E6}"/>
              </a:ext>
            </a:extLst>
          </p:cNvPr>
          <p:cNvSpPr/>
          <p:nvPr/>
        </p:nvSpPr>
        <p:spPr>
          <a:xfrm>
            <a:off x="3064555" y="654441"/>
            <a:ext cx="6062889" cy="400110"/>
          </a:xfrm>
          <a:prstGeom prst="rect">
            <a:avLst/>
          </a:prstGeom>
        </p:spPr>
        <p:txBody>
          <a:bodyPr wrap="square">
            <a:spAutoFit/>
          </a:bodyPr>
          <a:lstStyle/>
          <a:p>
            <a:pPr marL="225425" lvl="0" indent="-225425" algn="ctr">
              <a:defRPr/>
            </a:pPr>
            <a:r>
              <a:rPr lang="en-US" sz="2000" b="1" i="1" kern="0" dirty="0">
                <a:solidFill>
                  <a:srgbClr val="000000"/>
                </a:solidFill>
                <a:effectLst>
                  <a:outerShdw blurRad="38100" dist="38100" dir="2700000" algn="tl">
                    <a:srgbClr val="000000">
                      <a:alpha val="43137"/>
                    </a:srgbClr>
                  </a:outerShdw>
                </a:effectLst>
                <a:latin typeface="Arial"/>
                <a:cs typeface="Arial"/>
                <a:sym typeface="Arial"/>
              </a:rPr>
              <a:t>“WHO Do We Need to Get the Job Done Well?”</a:t>
            </a:r>
          </a:p>
        </p:txBody>
      </p:sp>
    </p:spTree>
    <p:extLst>
      <p:ext uri="{BB962C8B-B14F-4D97-AF65-F5344CB8AC3E}">
        <p14:creationId xmlns:p14="http://schemas.microsoft.com/office/powerpoint/2010/main" val="356575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21977</TotalTime>
  <Words>1337</Words>
  <Application>Microsoft Office PowerPoint</Application>
  <PresentationFormat>Widescreen</PresentationFormat>
  <Paragraphs>262</Paragraphs>
  <Slides>19</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Arial</vt:lpstr>
      <vt:lpstr>Bahnschrift SemiLight SemiConde</vt:lpstr>
      <vt:lpstr>Brush Script MT</vt:lpstr>
      <vt:lpstr>Calibri</vt:lpstr>
      <vt:lpstr>Calibri Light</vt:lpstr>
      <vt:lpstr>Constantia</vt:lpstr>
      <vt:lpstr>Franklin Gothic Book</vt:lpstr>
      <vt:lpstr>Rage Italic</vt:lpstr>
      <vt:lpstr>Roboto</vt:lpstr>
      <vt:lpstr>Wingdings</vt:lpstr>
      <vt:lpstr>1_Office Theme</vt:lpstr>
      <vt:lpstr>Pushpin</vt:lpstr>
      <vt:lpstr>ADAPTING YOUR PRACTICE TO THE NEW BUSINESS REALITY:  Becoming Blockbuster or New Netflix?</vt:lpstr>
      <vt:lpstr>The New Business Reality Trends Create Opportunities to Serve People Differently</vt:lpstr>
      <vt:lpstr>The New Business Reality Trends Create Opportunities to Serve People Differently</vt:lpstr>
      <vt:lpstr>Components of Your Business Systems</vt:lpstr>
      <vt:lpstr>EXTRAORDINARY CLIENT EXPERIENCE</vt:lpstr>
      <vt:lpstr>ADAPTING TO THE NEW BUSINESS REALITY</vt:lpstr>
      <vt:lpstr>Key Trends Creating the New Business Reality</vt:lpstr>
      <vt:lpstr>Practical Applications of Forecasting Customer Outcomes</vt:lpstr>
      <vt:lpstr>Practical Applications of Virtual Teams</vt:lpstr>
      <vt:lpstr>Practical Applications :  Your “Professional Advisor Power Team”TM</vt:lpstr>
      <vt:lpstr>Practical Applications :  Your “Client Advisor Team”</vt:lpstr>
      <vt:lpstr>Practical Applications of Communications Technology</vt:lpstr>
      <vt:lpstr>Practical Applications of Virtual Marketing Plans</vt:lpstr>
      <vt:lpstr>Build Your Business Action Plan? </vt:lpstr>
      <vt:lpstr>NAIFA Town Hall Evaluation Tool June 30, 2020</vt:lpstr>
      <vt:lpstr>Growth in The New Business Reality Business Leader Readiness Quiz</vt:lpstr>
      <vt:lpstr>Frequently Asked Questions</vt:lpstr>
      <vt:lpstr>ADAPTING TO THE NEW BUSINESS REALITY</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in the  “New Normal”</dc:title>
  <dc:creator>Henry Whitlow</dc:creator>
  <cp:lastModifiedBy>Henry Whitlow</cp:lastModifiedBy>
  <cp:revision>106</cp:revision>
  <dcterms:created xsi:type="dcterms:W3CDTF">2020-05-22T18:18:10Z</dcterms:created>
  <dcterms:modified xsi:type="dcterms:W3CDTF">2020-06-29T23:36:39Z</dcterms:modified>
</cp:coreProperties>
</file>