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9" r:id="rId5"/>
    <p:sldMasterId id="2147483671" r:id="rId6"/>
  </p:sldMasterIdLst>
  <p:notesMasterIdLst>
    <p:notesMasterId r:id="rId40"/>
  </p:notesMasterIdLst>
  <p:sldIdLst>
    <p:sldId id="1450" r:id="rId7"/>
    <p:sldId id="1454" r:id="rId8"/>
    <p:sldId id="1452" r:id="rId9"/>
    <p:sldId id="1455" r:id="rId10"/>
    <p:sldId id="1492" r:id="rId11"/>
    <p:sldId id="1457" r:id="rId12"/>
    <p:sldId id="1486" r:id="rId13"/>
    <p:sldId id="1488" r:id="rId14"/>
    <p:sldId id="1487" r:id="rId15"/>
    <p:sldId id="1453" r:id="rId16"/>
    <p:sldId id="712" r:id="rId17"/>
    <p:sldId id="304" r:id="rId18"/>
    <p:sldId id="713" r:id="rId19"/>
    <p:sldId id="715" r:id="rId20"/>
    <p:sldId id="714" r:id="rId21"/>
    <p:sldId id="711" r:id="rId22"/>
    <p:sldId id="717" r:id="rId23"/>
    <p:sldId id="716" r:id="rId24"/>
    <p:sldId id="719" r:id="rId25"/>
    <p:sldId id="718" r:id="rId26"/>
    <p:sldId id="727" r:id="rId27"/>
    <p:sldId id="733" r:id="rId28"/>
    <p:sldId id="723" r:id="rId29"/>
    <p:sldId id="725" r:id="rId30"/>
    <p:sldId id="728" r:id="rId31"/>
    <p:sldId id="720" r:id="rId32"/>
    <p:sldId id="721" r:id="rId33"/>
    <p:sldId id="732" r:id="rId34"/>
    <p:sldId id="729" r:id="rId35"/>
    <p:sldId id="730" r:id="rId36"/>
    <p:sldId id="731" r:id="rId37"/>
    <p:sldId id="1490" r:id="rId38"/>
    <p:sldId id="149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Carawan" initials="SC" lastIdx="2" clrIdx="0">
    <p:extLst>
      <p:ext uri="{19B8F6BF-5375-455C-9EA6-DF929625EA0E}">
        <p15:presenceInfo xmlns:p15="http://schemas.microsoft.com/office/powerpoint/2012/main" userId="S::scarawan@naifa.org::07595d26-6329-428d-99cb-2e6fdc7ba2ed" providerId="AD"/>
      </p:ext>
    </p:extLst>
  </p:cmAuthor>
  <p:cmAuthor id="2" name="user" initials="u"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611"/>
    <a:srgbClr val="A6CAEC"/>
    <a:srgbClr val="BFD6EE"/>
    <a:srgbClr val="0F2769"/>
    <a:srgbClr val="2695D2"/>
    <a:srgbClr val="0E2163"/>
    <a:srgbClr val="195797"/>
    <a:srgbClr val="2B63AE"/>
    <a:srgbClr val="AED9F4"/>
    <a:srgbClr val="8B97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8" autoAdjust="0"/>
    <p:restoredTop sz="68646" autoAdjust="0"/>
  </p:normalViewPr>
  <p:slideViewPr>
    <p:cSldViewPr snapToGrid="0">
      <p:cViewPr varScale="1">
        <p:scale>
          <a:sx n="78" d="100"/>
          <a:sy n="78" d="100"/>
        </p:scale>
        <p:origin x="1146"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3B490B-DCBF-48CE-8989-793158718698}" type="datetimeFigureOut">
              <a:rPr lang="en-US" smtClean="0"/>
              <a:t>4/6/2020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32FCA-8C7B-429B-ACA8-0734FEAA2ACA}" type="slidenum">
              <a:rPr lang="en-US" smtClean="0"/>
              <a:t>‹#›</a:t>
            </a:fld>
            <a:endParaRPr lang="en-US"/>
          </a:p>
        </p:txBody>
      </p:sp>
    </p:spTree>
    <p:extLst>
      <p:ext uri="{BB962C8B-B14F-4D97-AF65-F5344CB8AC3E}">
        <p14:creationId xmlns:p14="http://schemas.microsoft.com/office/powerpoint/2010/main" val="230256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sj.com/articles/trump-administration-seeking-850-billion-stimulus-package-11584448802"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congress.gov/bill/116th-congress/house-bill/6201" TargetMode="External"/><Relationship Id="rId5" Type="http://schemas.openxmlformats.org/officeDocument/2006/relationships/hyperlink" Target="https://www.congress.gov/bill/116th-congress/house-bill/6074" TargetMode="External"/><Relationship Id="rId4" Type="http://schemas.openxmlformats.org/officeDocument/2006/relationships/hyperlink" Target="https://www.washingtonpost.com/business/2020/03/18/trump-coronavirus-economic-pla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ol.gov/agencies/whd/pandemic/ffcra-employee-paid-leav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FEAECB-DAEE-449F-AE88-C616540E2C6F}" type="slidenum">
              <a:rPr lang="en-US" smtClean="0"/>
              <a:t>1</a:t>
            </a:fld>
            <a:endParaRPr lang="en-US" dirty="0"/>
          </a:p>
        </p:txBody>
      </p:sp>
    </p:spTree>
    <p:extLst>
      <p:ext uri="{BB962C8B-B14F-4D97-AF65-F5344CB8AC3E}">
        <p14:creationId xmlns:p14="http://schemas.microsoft.com/office/powerpoint/2010/main" val="3273807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F32FCA-8C7B-429B-ACA8-0734FEAA2ACA}" type="slidenum">
              <a:rPr lang="en-US" smtClean="0"/>
              <a:t>8</a:t>
            </a:fld>
            <a:endParaRPr lang="en-US"/>
          </a:p>
        </p:txBody>
      </p:sp>
    </p:spTree>
    <p:extLst>
      <p:ext uri="{BB962C8B-B14F-4D97-AF65-F5344CB8AC3E}">
        <p14:creationId xmlns:p14="http://schemas.microsoft.com/office/powerpoint/2010/main" val="16411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AF32FCA-8C7B-429B-ACA8-0734FEAA2ACA}" type="slidenum">
              <a:rPr lang="en-US" smtClean="0"/>
              <a:t>10</a:t>
            </a:fld>
            <a:endParaRPr lang="en-US"/>
          </a:p>
        </p:txBody>
      </p:sp>
    </p:spTree>
    <p:extLst>
      <p:ext uri="{BB962C8B-B14F-4D97-AF65-F5344CB8AC3E}">
        <p14:creationId xmlns:p14="http://schemas.microsoft.com/office/powerpoint/2010/main" val="4151199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endParaRPr lang="en-US" dirty="0"/>
          </a:p>
          <a:p>
            <a:r>
              <a:rPr lang="en-US" dirty="0"/>
              <a:t>Andrew </a:t>
            </a:r>
            <a:r>
              <a:rPr lang="en-US" dirty="0" err="1"/>
              <a:t>Restuccia</a:t>
            </a:r>
            <a:r>
              <a:rPr lang="en-US" dirty="0"/>
              <a:t>, Andrew</a:t>
            </a:r>
            <a:r>
              <a:rPr lang="en-US" baseline="0" dirty="0"/>
              <a:t> </a:t>
            </a:r>
            <a:r>
              <a:rPr lang="en-US" baseline="0" dirty="0" err="1"/>
              <a:t>Duehren</a:t>
            </a:r>
            <a:r>
              <a:rPr lang="en-US" baseline="0" dirty="0"/>
              <a:t>, and Lindsay Wise, “U.S. Seeks to Send Checks to Americans as Part of Stimulus Package,” </a:t>
            </a:r>
            <a:r>
              <a:rPr lang="en-US" i="1" baseline="0" dirty="0"/>
              <a:t>The Wall Street Journal</a:t>
            </a:r>
            <a:r>
              <a:rPr lang="en-US" baseline="0" dirty="0"/>
              <a:t>, March 17, 2020,</a:t>
            </a:r>
            <a:endParaRPr lang="en-US" dirty="0"/>
          </a:p>
          <a:p>
            <a:r>
              <a:rPr lang="en-US" dirty="0">
                <a:hlinkClick r:id="rId3"/>
              </a:rPr>
              <a:t>https://www.wsj.com/articles/trump-administration-seeking-850-billion-stimulus-package-11584448802</a:t>
            </a:r>
            <a:r>
              <a:rPr lang="en-US" dirty="0"/>
              <a:t>.</a:t>
            </a:r>
          </a:p>
          <a:p>
            <a:endParaRPr lang="en-US" dirty="0"/>
          </a:p>
          <a:p>
            <a:r>
              <a:rPr lang="en-US" dirty="0"/>
              <a:t>Erica Werner and Jeff Stein, “White House coronavirus plan aims to send $2,000 to many Americans, includes $300 billion for small businesses,” </a:t>
            </a:r>
            <a:r>
              <a:rPr lang="en-US" i="1" dirty="0"/>
              <a:t>The Washington Post</a:t>
            </a:r>
            <a:r>
              <a:rPr lang="en-US" dirty="0"/>
              <a:t>, March 18, 2020,</a:t>
            </a:r>
          </a:p>
          <a:p>
            <a:r>
              <a:rPr lang="en-US" dirty="0">
                <a:hlinkClick r:id="rId4"/>
              </a:rPr>
              <a:t>https://www.washingtonpost.com/business/2020/03/18/trump-coronavirus-economic-plan/</a:t>
            </a:r>
            <a:r>
              <a:rPr lang="en-US" dirty="0"/>
              <a:t>.</a:t>
            </a:r>
          </a:p>
          <a:p>
            <a:endParaRPr lang="en-US" dirty="0"/>
          </a:p>
          <a:p>
            <a:r>
              <a:rPr lang="en-US" dirty="0"/>
              <a:t>“H.R.6074 - Coronavirus Preparedness and Response Supplemental Appropriations Act, 2020,” Congress.gov,</a:t>
            </a:r>
            <a:r>
              <a:rPr lang="en-US" baseline="0" dirty="0"/>
              <a:t> accessed March 18, 2020,</a:t>
            </a:r>
            <a:endParaRPr lang="en-US" dirty="0"/>
          </a:p>
          <a:p>
            <a:r>
              <a:rPr lang="en-US" dirty="0">
                <a:hlinkClick r:id="rId5"/>
              </a:rPr>
              <a:t>https://www.congress.gov/bill/116th-congress/house-bill/6074</a:t>
            </a:r>
            <a:r>
              <a:rPr lang="en-US" dirty="0"/>
              <a:t>.</a:t>
            </a:r>
          </a:p>
          <a:p>
            <a:endParaRPr lang="en-US" dirty="0"/>
          </a:p>
          <a:p>
            <a:r>
              <a:rPr lang="en-US" dirty="0"/>
              <a:t>“H.R.6201 - Families First Coronavirus Response Act,” Congress.gov, accessed March 18, 2020,</a:t>
            </a:r>
          </a:p>
          <a:p>
            <a:r>
              <a:rPr lang="en-US" dirty="0">
                <a:hlinkClick r:id="rId6"/>
              </a:rPr>
              <a:t>https://www.congress.gov/bill/116th-congress/house-bill/6201</a:t>
            </a:r>
            <a:r>
              <a:rPr lang="en-US" dirty="0"/>
              <a:t>.</a:t>
            </a:r>
          </a:p>
        </p:txBody>
      </p:sp>
      <p:sp>
        <p:nvSpPr>
          <p:cNvPr id="4" name="Slide Number Placeholder 3"/>
          <p:cNvSpPr>
            <a:spLocks noGrp="1"/>
          </p:cNvSpPr>
          <p:nvPr>
            <p:ph type="sldNum" sz="quarter" idx="10"/>
          </p:nvPr>
        </p:nvSpPr>
        <p:spPr/>
        <p:txBody>
          <a:bodyPr/>
          <a:lstStyle/>
          <a:p>
            <a:fld id="{D556A13F-28BC-9E49-9D0E-49492B51710C}" type="slidenum">
              <a:rPr lang="en-US" smtClean="0"/>
              <a:t>12</a:t>
            </a:fld>
            <a:endParaRPr lang="en-US" dirty="0"/>
          </a:p>
        </p:txBody>
      </p:sp>
    </p:spTree>
    <p:extLst>
      <p:ext uri="{BB962C8B-B14F-4D97-AF65-F5344CB8AC3E}">
        <p14:creationId xmlns:p14="http://schemas.microsoft.com/office/powerpoint/2010/main" val="127135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"Families First Coronavirus Response Act: Employee Paid Leave Rights," Department of Labor, Accessed March 23, 2020,</a:t>
            </a:r>
            <a:endParaRPr lang="en-US" dirty="0">
              <a:hlinkClick r:id="rId3"/>
            </a:endParaRPr>
          </a:p>
          <a:p>
            <a:r>
              <a:rPr lang="en-US" dirty="0">
                <a:hlinkClick r:id="rId3"/>
              </a:rPr>
              <a:t>https://www.dol.gov/agencies/whd/pandemic/ffcra-employee-paid-leave</a:t>
            </a:r>
            <a:endParaRPr lang="en-US" dirty="0"/>
          </a:p>
          <a:p>
            <a:endParaRPr lang="en-US" dirty="0"/>
          </a:p>
        </p:txBody>
      </p:sp>
      <p:sp>
        <p:nvSpPr>
          <p:cNvPr id="4" name="Slide Number Placeholder 3"/>
          <p:cNvSpPr>
            <a:spLocks noGrp="1"/>
          </p:cNvSpPr>
          <p:nvPr>
            <p:ph type="sldNum" sz="quarter" idx="10"/>
          </p:nvPr>
        </p:nvSpPr>
        <p:spPr/>
        <p:txBody>
          <a:bodyPr/>
          <a:lstStyle/>
          <a:p>
            <a:fld id="{9A3F0B2D-7785-4EC0-9F4A-91A1149DEB67}" type="slidenum">
              <a:rPr lang="en-US" smtClean="0"/>
              <a:t>16</a:t>
            </a:fld>
            <a:endParaRPr lang="en-US"/>
          </a:p>
        </p:txBody>
      </p:sp>
    </p:spTree>
    <p:extLst>
      <p:ext uri="{BB962C8B-B14F-4D97-AF65-F5344CB8AC3E}">
        <p14:creationId xmlns:p14="http://schemas.microsoft.com/office/powerpoint/2010/main" val="976300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AF32FCA-8C7B-429B-ACA8-0734FEAA2ACA}" type="slidenum">
              <a:rPr lang="en-US" smtClean="0"/>
              <a:t>17</a:t>
            </a:fld>
            <a:endParaRPr lang="en-US"/>
          </a:p>
        </p:txBody>
      </p:sp>
    </p:spTree>
    <p:extLst>
      <p:ext uri="{BB962C8B-B14F-4D97-AF65-F5344CB8AC3E}">
        <p14:creationId xmlns:p14="http://schemas.microsoft.com/office/powerpoint/2010/main" val="3790156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AF32FCA-8C7B-429B-ACA8-0734FEAA2ACA}" type="slidenum">
              <a:rPr lang="en-US" smtClean="0"/>
              <a:t>31</a:t>
            </a:fld>
            <a:endParaRPr lang="en-US"/>
          </a:p>
        </p:txBody>
      </p:sp>
    </p:spTree>
    <p:extLst>
      <p:ext uri="{BB962C8B-B14F-4D97-AF65-F5344CB8AC3E}">
        <p14:creationId xmlns:p14="http://schemas.microsoft.com/office/powerpoint/2010/main" val="3692496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54950-6EAD-4462-81AC-72C1D6D843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15363D-8434-4C38-A0CC-1B6C17B325D0}"/>
              </a:ext>
            </a:extLst>
          </p:cNvPr>
          <p:cNvSpPr>
            <a:spLocks noGrp="1"/>
          </p:cNvSpPr>
          <p:nvPr>
            <p:ph type="subTitle" idx="1"/>
          </p:nvPr>
        </p:nvSpPr>
        <p:spPr>
          <a:xfrm>
            <a:off x="1524000" y="3602038"/>
            <a:ext cx="9144000" cy="1655762"/>
          </a:xfrm>
        </p:spPr>
        <p:txBody>
          <a:bodyPr/>
          <a:lstStyle>
            <a:lvl1pPr marL="0" indent="0" algn="ctr">
              <a:buNone/>
              <a:defRPr sz="2400" b="1">
                <a:solidFill>
                  <a:srgbClr val="00AEEF"/>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22710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a:prstGeom prst="rect">
            <a:avLst/>
          </a:prstGeom>
        </p:spPr>
        <p:txBody>
          <a:bodyPr/>
          <a:lstStyle/>
          <a:p>
            <a:r>
              <a:rPr lang="en-US"/>
              <a:t>Click to edit Master title style</a:t>
            </a:r>
            <a:endParaRPr lang="en-IN"/>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0370D863-D4AE-4532-BA39-E437B68202A4}" type="datetimeFigureOut">
              <a:rPr lang="en-IN" smtClean="0"/>
              <a:t>06-04-2020</a:t>
            </a:fld>
            <a:endParaRPr lang="en-IN"/>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95378360-BA47-4E56-8FCF-44DC6324EE9A}" type="slidenum">
              <a:rPr lang="en-IN" smtClean="0"/>
              <a:t>‹#›</a:t>
            </a:fld>
            <a:endParaRPr lang="en-IN"/>
          </a:p>
        </p:txBody>
      </p:sp>
    </p:spTree>
    <p:extLst>
      <p:ext uri="{BB962C8B-B14F-4D97-AF65-F5344CB8AC3E}">
        <p14:creationId xmlns:p14="http://schemas.microsoft.com/office/powerpoint/2010/main" val="1076758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IN"/>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0370D863-D4AE-4532-BA39-E437B68202A4}" type="datetimeFigureOut">
              <a:rPr lang="en-IN" smtClean="0"/>
              <a:t>06-04-2020</a:t>
            </a:fld>
            <a:endParaRPr lang="en-IN"/>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95378360-BA47-4E56-8FCF-44DC6324EE9A}" type="slidenum">
              <a:rPr lang="en-IN" smtClean="0"/>
              <a:t>‹#›</a:t>
            </a:fld>
            <a:endParaRPr lang="en-IN"/>
          </a:p>
        </p:txBody>
      </p:sp>
    </p:spTree>
    <p:extLst>
      <p:ext uri="{BB962C8B-B14F-4D97-AF65-F5344CB8AC3E}">
        <p14:creationId xmlns:p14="http://schemas.microsoft.com/office/powerpoint/2010/main" val="2995061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3613"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0370D863-D4AE-4532-BA39-E437B68202A4}" type="datetimeFigureOut">
              <a:rPr lang="en-IN" smtClean="0"/>
              <a:t>06-04-2020</a:t>
            </a:fld>
            <a:endParaRPr lang="en-IN"/>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95378360-BA47-4E56-8FCF-44DC6324EE9A}" type="slidenum">
              <a:rPr lang="en-IN" smtClean="0"/>
              <a:t>‹#›</a:t>
            </a:fld>
            <a:endParaRPr lang="en-IN"/>
          </a:p>
        </p:txBody>
      </p:sp>
    </p:spTree>
    <p:extLst>
      <p:ext uri="{BB962C8B-B14F-4D97-AF65-F5344CB8AC3E}">
        <p14:creationId xmlns:p14="http://schemas.microsoft.com/office/powerpoint/2010/main" val="187505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IN"/>
          </a:p>
        </p:txBody>
      </p:sp>
      <p:sp>
        <p:nvSpPr>
          <p:cNvPr id="3" name="Content Placeholder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0370D863-D4AE-4532-BA39-E437B68202A4}" type="datetimeFigureOut">
              <a:rPr lang="en-IN" smtClean="0"/>
              <a:t>06-04-2020</a:t>
            </a:fld>
            <a:endParaRPr lang="en-IN"/>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95378360-BA47-4E56-8FCF-44DC6324EE9A}" type="slidenum">
              <a:rPr lang="en-IN" smtClean="0"/>
              <a:t>‹#›</a:t>
            </a:fld>
            <a:endParaRPr lang="en-IN"/>
          </a:p>
        </p:txBody>
      </p:sp>
    </p:spTree>
    <p:extLst>
      <p:ext uri="{BB962C8B-B14F-4D97-AF65-F5344CB8AC3E}">
        <p14:creationId xmlns:p14="http://schemas.microsoft.com/office/powerpoint/2010/main" val="2877975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a:xfrm>
            <a:off x="609600" y="6356350"/>
            <a:ext cx="2844800" cy="365125"/>
          </a:xfrm>
          <a:prstGeom prst="rect">
            <a:avLst/>
          </a:prstGeom>
        </p:spPr>
        <p:txBody>
          <a:bodyPr/>
          <a:lstStyle/>
          <a:p>
            <a:fld id="{0370D863-D4AE-4532-BA39-E437B68202A4}" type="datetimeFigureOut">
              <a:rPr lang="en-IN" smtClean="0"/>
              <a:t>06-04-2020</a:t>
            </a:fld>
            <a:endParaRPr lang="en-IN"/>
          </a:p>
        </p:txBody>
      </p:sp>
      <p:sp>
        <p:nvSpPr>
          <p:cNvPr id="8" name="Footer Placeholder 7"/>
          <p:cNvSpPr>
            <a:spLocks noGrp="1"/>
          </p:cNvSpPr>
          <p:nvPr>
            <p:ph type="ftr" sz="quarter" idx="11"/>
          </p:nvPr>
        </p:nvSpPr>
        <p:spPr>
          <a:xfrm>
            <a:off x="4165600" y="6356350"/>
            <a:ext cx="3860800" cy="365125"/>
          </a:xfrm>
          <a:prstGeom prst="rect">
            <a:avLst/>
          </a:prstGeom>
        </p:spPr>
        <p:txBody>
          <a:bodyPr/>
          <a:lstStyle/>
          <a:p>
            <a:endParaRPr lang="en-IN"/>
          </a:p>
        </p:txBody>
      </p:sp>
      <p:sp>
        <p:nvSpPr>
          <p:cNvPr id="9" name="Slide Number Placeholder 8"/>
          <p:cNvSpPr>
            <a:spLocks noGrp="1"/>
          </p:cNvSpPr>
          <p:nvPr>
            <p:ph type="sldNum" sz="quarter" idx="12"/>
          </p:nvPr>
        </p:nvSpPr>
        <p:spPr>
          <a:xfrm>
            <a:off x="8737600" y="6356350"/>
            <a:ext cx="2844800" cy="365125"/>
          </a:xfrm>
          <a:prstGeom prst="rect">
            <a:avLst/>
          </a:prstGeom>
        </p:spPr>
        <p:txBody>
          <a:bodyPr/>
          <a:lstStyle/>
          <a:p>
            <a:fld id="{95378360-BA47-4E56-8FCF-44DC6324EE9A}" type="slidenum">
              <a:rPr lang="en-IN" smtClean="0"/>
              <a:t>‹#›</a:t>
            </a:fld>
            <a:endParaRPr lang="en-IN"/>
          </a:p>
        </p:txBody>
      </p:sp>
    </p:spTree>
    <p:extLst>
      <p:ext uri="{BB962C8B-B14F-4D97-AF65-F5344CB8AC3E}">
        <p14:creationId xmlns:p14="http://schemas.microsoft.com/office/powerpoint/2010/main" val="3557858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IN"/>
          </a:p>
        </p:txBody>
      </p:sp>
      <p:sp>
        <p:nvSpPr>
          <p:cNvPr id="3" name="Date Placeholder 2"/>
          <p:cNvSpPr>
            <a:spLocks noGrp="1"/>
          </p:cNvSpPr>
          <p:nvPr>
            <p:ph type="dt" sz="half" idx="10"/>
          </p:nvPr>
        </p:nvSpPr>
        <p:spPr>
          <a:xfrm>
            <a:off x="609600" y="6356350"/>
            <a:ext cx="2844800" cy="365125"/>
          </a:xfrm>
          <a:prstGeom prst="rect">
            <a:avLst/>
          </a:prstGeom>
        </p:spPr>
        <p:txBody>
          <a:bodyPr/>
          <a:lstStyle/>
          <a:p>
            <a:fld id="{0370D863-D4AE-4532-BA39-E437B68202A4}" type="datetimeFigureOut">
              <a:rPr lang="en-IN" smtClean="0"/>
              <a:t>06-04-2020</a:t>
            </a:fld>
            <a:endParaRPr lang="en-IN"/>
          </a:p>
        </p:txBody>
      </p:sp>
      <p:sp>
        <p:nvSpPr>
          <p:cNvPr id="4" name="Footer Placeholder 3"/>
          <p:cNvSpPr>
            <a:spLocks noGrp="1"/>
          </p:cNvSpPr>
          <p:nvPr>
            <p:ph type="ftr" sz="quarter" idx="11"/>
          </p:nvPr>
        </p:nvSpPr>
        <p:spPr>
          <a:xfrm>
            <a:off x="4165600" y="6356350"/>
            <a:ext cx="3860800" cy="365125"/>
          </a:xfrm>
          <a:prstGeom prst="rect">
            <a:avLst/>
          </a:prstGeom>
        </p:spPr>
        <p:txBody>
          <a:bodyPr/>
          <a:lstStyle/>
          <a:p>
            <a:endParaRPr lang="en-IN"/>
          </a:p>
        </p:txBody>
      </p:sp>
      <p:sp>
        <p:nvSpPr>
          <p:cNvPr id="5" name="Slide Number Placeholder 4"/>
          <p:cNvSpPr>
            <a:spLocks noGrp="1"/>
          </p:cNvSpPr>
          <p:nvPr>
            <p:ph type="sldNum" sz="quarter" idx="12"/>
          </p:nvPr>
        </p:nvSpPr>
        <p:spPr>
          <a:xfrm>
            <a:off x="8737600" y="6356350"/>
            <a:ext cx="2844800" cy="365125"/>
          </a:xfrm>
          <a:prstGeom prst="rect">
            <a:avLst/>
          </a:prstGeom>
        </p:spPr>
        <p:txBody>
          <a:bodyPr/>
          <a:lstStyle/>
          <a:p>
            <a:fld id="{95378360-BA47-4E56-8FCF-44DC6324EE9A}" type="slidenum">
              <a:rPr lang="en-IN" smtClean="0"/>
              <a:t>‹#›</a:t>
            </a:fld>
            <a:endParaRPr lang="en-IN"/>
          </a:p>
        </p:txBody>
      </p:sp>
    </p:spTree>
    <p:extLst>
      <p:ext uri="{BB962C8B-B14F-4D97-AF65-F5344CB8AC3E}">
        <p14:creationId xmlns:p14="http://schemas.microsoft.com/office/powerpoint/2010/main" val="3488158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a:prstGeom prst="rect">
            <a:avLst/>
          </a:prstGeom>
        </p:spPr>
        <p:txBody>
          <a:bodyPr/>
          <a:lstStyle/>
          <a:p>
            <a:fld id="{0370D863-D4AE-4532-BA39-E437B68202A4}" type="datetimeFigureOut">
              <a:rPr lang="en-IN" smtClean="0"/>
              <a:t>06-04-2020</a:t>
            </a:fld>
            <a:endParaRPr lang="en-IN"/>
          </a:p>
        </p:txBody>
      </p:sp>
      <p:sp>
        <p:nvSpPr>
          <p:cNvPr id="3" name="Footer Placeholder 2"/>
          <p:cNvSpPr>
            <a:spLocks noGrp="1"/>
          </p:cNvSpPr>
          <p:nvPr>
            <p:ph type="ftr" sz="quarter" idx="11"/>
          </p:nvPr>
        </p:nvSpPr>
        <p:spPr>
          <a:xfrm>
            <a:off x="4165600" y="6356350"/>
            <a:ext cx="3860800" cy="365125"/>
          </a:xfrm>
          <a:prstGeom prst="rect">
            <a:avLst/>
          </a:prstGeom>
        </p:spPr>
        <p:txBody>
          <a:bodyPr/>
          <a:lstStyle/>
          <a:p>
            <a:endParaRPr lang="en-IN"/>
          </a:p>
        </p:txBody>
      </p:sp>
      <p:sp>
        <p:nvSpPr>
          <p:cNvPr id="4" name="Slide Number Placeholder 3"/>
          <p:cNvSpPr>
            <a:spLocks noGrp="1"/>
          </p:cNvSpPr>
          <p:nvPr>
            <p:ph type="sldNum" sz="quarter" idx="12"/>
          </p:nvPr>
        </p:nvSpPr>
        <p:spPr>
          <a:xfrm>
            <a:off x="8737600" y="6356350"/>
            <a:ext cx="2844800" cy="365125"/>
          </a:xfrm>
          <a:prstGeom prst="rect">
            <a:avLst/>
          </a:prstGeom>
        </p:spPr>
        <p:txBody>
          <a:bodyPr/>
          <a:lstStyle/>
          <a:p>
            <a:fld id="{95378360-BA47-4E56-8FCF-44DC6324EE9A}" type="slidenum">
              <a:rPr lang="en-IN" smtClean="0"/>
              <a:t>‹#›</a:t>
            </a:fld>
            <a:endParaRPr lang="en-IN"/>
          </a:p>
        </p:txBody>
      </p:sp>
    </p:spTree>
    <p:extLst>
      <p:ext uri="{BB962C8B-B14F-4D97-AF65-F5344CB8AC3E}">
        <p14:creationId xmlns:p14="http://schemas.microsoft.com/office/powerpoint/2010/main" val="327010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a:prstGeom prst="rect">
            <a:avLst/>
          </a:prstGeo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0370D863-D4AE-4532-BA39-E437B68202A4}" type="datetimeFigureOut">
              <a:rPr lang="en-IN" smtClean="0"/>
              <a:t>06-04-2020</a:t>
            </a:fld>
            <a:endParaRPr lang="en-IN"/>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95378360-BA47-4E56-8FCF-44DC6324EE9A}" type="slidenum">
              <a:rPr lang="en-IN" smtClean="0"/>
              <a:t>‹#›</a:t>
            </a:fld>
            <a:endParaRPr lang="en-IN"/>
          </a:p>
        </p:txBody>
      </p:sp>
    </p:spTree>
    <p:extLst>
      <p:ext uri="{BB962C8B-B14F-4D97-AF65-F5344CB8AC3E}">
        <p14:creationId xmlns:p14="http://schemas.microsoft.com/office/powerpoint/2010/main" val="434614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a:prstGeom prst="rect">
            <a:avLst/>
          </a:prstGeo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0370D863-D4AE-4532-BA39-E437B68202A4}" type="datetimeFigureOut">
              <a:rPr lang="en-IN" smtClean="0"/>
              <a:t>06-04-2020</a:t>
            </a:fld>
            <a:endParaRPr lang="en-IN"/>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95378360-BA47-4E56-8FCF-44DC6324EE9A}" type="slidenum">
              <a:rPr lang="en-IN" smtClean="0"/>
              <a:t>‹#›</a:t>
            </a:fld>
            <a:endParaRPr lang="en-IN"/>
          </a:p>
        </p:txBody>
      </p:sp>
    </p:spTree>
    <p:extLst>
      <p:ext uri="{BB962C8B-B14F-4D97-AF65-F5344CB8AC3E}">
        <p14:creationId xmlns:p14="http://schemas.microsoft.com/office/powerpoint/2010/main" val="2953463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IN"/>
          </a:p>
        </p:txBody>
      </p:sp>
      <p:sp>
        <p:nvSpPr>
          <p:cNvPr id="3" name="Vertical Text Placeholder 2"/>
          <p:cNvSpPr>
            <a:spLocks noGrp="1"/>
          </p:cNvSpPr>
          <p:nvPr>
            <p:ph type="body" orient="vert" idx="1"/>
          </p:nvPr>
        </p:nvSpPr>
        <p:spPr>
          <a:xfrm>
            <a:off x="609600" y="1600200"/>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0370D863-D4AE-4532-BA39-E437B68202A4}" type="datetimeFigureOut">
              <a:rPr lang="en-IN" smtClean="0"/>
              <a:t>06-04-2020</a:t>
            </a:fld>
            <a:endParaRPr lang="en-IN"/>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95378360-BA47-4E56-8FCF-44DC6324EE9A}" type="slidenum">
              <a:rPr lang="en-IN" smtClean="0"/>
              <a:t>‹#›</a:t>
            </a:fld>
            <a:endParaRPr lang="en-IN"/>
          </a:p>
        </p:txBody>
      </p:sp>
    </p:spTree>
    <p:extLst>
      <p:ext uri="{BB962C8B-B14F-4D97-AF65-F5344CB8AC3E}">
        <p14:creationId xmlns:p14="http://schemas.microsoft.com/office/powerpoint/2010/main" val="331614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6189D-A956-4D67-A42E-4E7D826833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80BB51-8256-41CC-BC48-7EB5F6C7A6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4112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a:prstGeom prst="rect">
            <a:avLst/>
          </a:prstGeo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600" y="274638"/>
            <a:ext cx="80772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0370D863-D4AE-4532-BA39-E437B68202A4}" type="datetimeFigureOut">
              <a:rPr lang="en-IN" smtClean="0"/>
              <a:t>06-04-2020</a:t>
            </a:fld>
            <a:endParaRPr lang="en-IN"/>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95378360-BA47-4E56-8FCF-44DC6324EE9A}" type="slidenum">
              <a:rPr lang="en-IN" smtClean="0"/>
              <a:t>‹#›</a:t>
            </a:fld>
            <a:endParaRPr lang="en-IN"/>
          </a:p>
        </p:txBody>
      </p:sp>
    </p:spTree>
    <p:extLst>
      <p:ext uri="{BB962C8B-B14F-4D97-AF65-F5344CB8AC3E}">
        <p14:creationId xmlns:p14="http://schemas.microsoft.com/office/powerpoint/2010/main" val="3703371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a:prstGeom prst="rect">
            <a:avLst/>
          </a:prstGeom>
        </p:spPr>
        <p:txBody>
          <a:bodyPr/>
          <a:lstStyle/>
          <a:p>
            <a:r>
              <a:rPr lang="en-US"/>
              <a:t>Click to edit Master title style</a:t>
            </a:r>
            <a:endParaRPr lang="en-IN"/>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31FC6199-FC88-46BD-8765-8D0663B44FF5}" type="datetimeFigureOut">
              <a:rPr lang="en-IN" smtClean="0"/>
              <a:t>06-04-2020</a:t>
            </a:fld>
            <a:endParaRPr lang="en-IN"/>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9CC04DF1-1242-48BF-BE66-60FA10C7E49B}" type="slidenum">
              <a:rPr lang="en-IN" smtClean="0"/>
              <a:t>‹#›</a:t>
            </a:fld>
            <a:endParaRPr lang="en-IN"/>
          </a:p>
        </p:txBody>
      </p:sp>
    </p:spTree>
    <p:extLst>
      <p:ext uri="{BB962C8B-B14F-4D97-AF65-F5344CB8AC3E}">
        <p14:creationId xmlns:p14="http://schemas.microsoft.com/office/powerpoint/2010/main" val="1675057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IN"/>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31FC6199-FC88-46BD-8765-8D0663B44FF5}" type="datetimeFigureOut">
              <a:rPr lang="en-IN" smtClean="0"/>
              <a:t>06-04-2020</a:t>
            </a:fld>
            <a:endParaRPr lang="en-IN"/>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9CC04DF1-1242-48BF-BE66-60FA10C7E49B}" type="slidenum">
              <a:rPr lang="en-IN" smtClean="0"/>
              <a:t>‹#›</a:t>
            </a:fld>
            <a:endParaRPr lang="en-IN"/>
          </a:p>
        </p:txBody>
      </p:sp>
    </p:spTree>
    <p:extLst>
      <p:ext uri="{BB962C8B-B14F-4D97-AF65-F5344CB8AC3E}">
        <p14:creationId xmlns:p14="http://schemas.microsoft.com/office/powerpoint/2010/main" val="3720996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3613"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31FC6199-FC88-46BD-8765-8D0663B44FF5}" type="datetimeFigureOut">
              <a:rPr lang="en-IN" smtClean="0"/>
              <a:t>06-04-2020</a:t>
            </a:fld>
            <a:endParaRPr lang="en-IN"/>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9CC04DF1-1242-48BF-BE66-60FA10C7E49B}" type="slidenum">
              <a:rPr lang="en-IN" smtClean="0"/>
              <a:t>‹#›</a:t>
            </a:fld>
            <a:endParaRPr lang="en-IN"/>
          </a:p>
        </p:txBody>
      </p:sp>
    </p:spTree>
    <p:extLst>
      <p:ext uri="{BB962C8B-B14F-4D97-AF65-F5344CB8AC3E}">
        <p14:creationId xmlns:p14="http://schemas.microsoft.com/office/powerpoint/2010/main" val="877718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IN"/>
          </a:p>
        </p:txBody>
      </p:sp>
      <p:sp>
        <p:nvSpPr>
          <p:cNvPr id="3" name="Content Placeholder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31FC6199-FC88-46BD-8765-8D0663B44FF5}" type="datetimeFigureOut">
              <a:rPr lang="en-IN" smtClean="0"/>
              <a:t>06-04-2020</a:t>
            </a:fld>
            <a:endParaRPr lang="en-IN"/>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9CC04DF1-1242-48BF-BE66-60FA10C7E49B}" type="slidenum">
              <a:rPr lang="en-IN" smtClean="0"/>
              <a:t>‹#›</a:t>
            </a:fld>
            <a:endParaRPr lang="en-IN"/>
          </a:p>
        </p:txBody>
      </p:sp>
    </p:spTree>
    <p:extLst>
      <p:ext uri="{BB962C8B-B14F-4D97-AF65-F5344CB8AC3E}">
        <p14:creationId xmlns:p14="http://schemas.microsoft.com/office/powerpoint/2010/main" val="19644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a:xfrm>
            <a:off x="609600" y="6356350"/>
            <a:ext cx="2844800" cy="365125"/>
          </a:xfrm>
          <a:prstGeom prst="rect">
            <a:avLst/>
          </a:prstGeom>
        </p:spPr>
        <p:txBody>
          <a:bodyPr/>
          <a:lstStyle/>
          <a:p>
            <a:fld id="{31FC6199-FC88-46BD-8765-8D0663B44FF5}" type="datetimeFigureOut">
              <a:rPr lang="en-IN" smtClean="0"/>
              <a:t>06-04-2020</a:t>
            </a:fld>
            <a:endParaRPr lang="en-IN"/>
          </a:p>
        </p:txBody>
      </p:sp>
      <p:sp>
        <p:nvSpPr>
          <p:cNvPr id="8" name="Footer Placeholder 7"/>
          <p:cNvSpPr>
            <a:spLocks noGrp="1"/>
          </p:cNvSpPr>
          <p:nvPr>
            <p:ph type="ftr" sz="quarter" idx="11"/>
          </p:nvPr>
        </p:nvSpPr>
        <p:spPr>
          <a:xfrm>
            <a:off x="4165600" y="6356350"/>
            <a:ext cx="3860800" cy="365125"/>
          </a:xfrm>
          <a:prstGeom prst="rect">
            <a:avLst/>
          </a:prstGeom>
        </p:spPr>
        <p:txBody>
          <a:bodyPr/>
          <a:lstStyle/>
          <a:p>
            <a:endParaRPr lang="en-IN"/>
          </a:p>
        </p:txBody>
      </p:sp>
      <p:sp>
        <p:nvSpPr>
          <p:cNvPr id="9" name="Slide Number Placeholder 8"/>
          <p:cNvSpPr>
            <a:spLocks noGrp="1"/>
          </p:cNvSpPr>
          <p:nvPr>
            <p:ph type="sldNum" sz="quarter" idx="12"/>
          </p:nvPr>
        </p:nvSpPr>
        <p:spPr>
          <a:xfrm>
            <a:off x="8737600" y="6356350"/>
            <a:ext cx="2844800" cy="365125"/>
          </a:xfrm>
          <a:prstGeom prst="rect">
            <a:avLst/>
          </a:prstGeom>
        </p:spPr>
        <p:txBody>
          <a:bodyPr/>
          <a:lstStyle/>
          <a:p>
            <a:fld id="{9CC04DF1-1242-48BF-BE66-60FA10C7E49B}" type="slidenum">
              <a:rPr lang="en-IN" smtClean="0"/>
              <a:t>‹#›</a:t>
            </a:fld>
            <a:endParaRPr lang="en-IN"/>
          </a:p>
        </p:txBody>
      </p:sp>
    </p:spTree>
    <p:extLst>
      <p:ext uri="{BB962C8B-B14F-4D97-AF65-F5344CB8AC3E}">
        <p14:creationId xmlns:p14="http://schemas.microsoft.com/office/powerpoint/2010/main" val="626689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IN"/>
          </a:p>
        </p:txBody>
      </p:sp>
      <p:sp>
        <p:nvSpPr>
          <p:cNvPr id="3" name="Date Placeholder 2"/>
          <p:cNvSpPr>
            <a:spLocks noGrp="1"/>
          </p:cNvSpPr>
          <p:nvPr>
            <p:ph type="dt" sz="half" idx="10"/>
          </p:nvPr>
        </p:nvSpPr>
        <p:spPr>
          <a:xfrm>
            <a:off x="609600" y="6356350"/>
            <a:ext cx="2844800" cy="365125"/>
          </a:xfrm>
          <a:prstGeom prst="rect">
            <a:avLst/>
          </a:prstGeom>
        </p:spPr>
        <p:txBody>
          <a:bodyPr/>
          <a:lstStyle/>
          <a:p>
            <a:fld id="{31FC6199-FC88-46BD-8765-8D0663B44FF5}" type="datetimeFigureOut">
              <a:rPr lang="en-IN" smtClean="0"/>
              <a:t>06-04-2020</a:t>
            </a:fld>
            <a:endParaRPr lang="en-IN"/>
          </a:p>
        </p:txBody>
      </p:sp>
      <p:sp>
        <p:nvSpPr>
          <p:cNvPr id="4" name="Footer Placeholder 3"/>
          <p:cNvSpPr>
            <a:spLocks noGrp="1"/>
          </p:cNvSpPr>
          <p:nvPr>
            <p:ph type="ftr" sz="quarter" idx="11"/>
          </p:nvPr>
        </p:nvSpPr>
        <p:spPr>
          <a:xfrm>
            <a:off x="4165600" y="6356350"/>
            <a:ext cx="3860800" cy="365125"/>
          </a:xfrm>
          <a:prstGeom prst="rect">
            <a:avLst/>
          </a:prstGeom>
        </p:spPr>
        <p:txBody>
          <a:bodyPr/>
          <a:lstStyle/>
          <a:p>
            <a:endParaRPr lang="en-IN"/>
          </a:p>
        </p:txBody>
      </p:sp>
      <p:sp>
        <p:nvSpPr>
          <p:cNvPr id="5" name="Slide Number Placeholder 4"/>
          <p:cNvSpPr>
            <a:spLocks noGrp="1"/>
          </p:cNvSpPr>
          <p:nvPr>
            <p:ph type="sldNum" sz="quarter" idx="12"/>
          </p:nvPr>
        </p:nvSpPr>
        <p:spPr>
          <a:xfrm>
            <a:off x="8737600" y="6356350"/>
            <a:ext cx="2844800" cy="365125"/>
          </a:xfrm>
          <a:prstGeom prst="rect">
            <a:avLst/>
          </a:prstGeom>
        </p:spPr>
        <p:txBody>
          <a:bodyPr/>
          <a:lstStyle/>
          <a:p>
            <a:fld id="{9CC04DF1-1242-48BF-BE66-60FA10C7E49B}" type="slidenum">
              <a:rPr lang="en-IN" smtClean="0"/>
              <a:t>‹#›</a:t>
            </a:fld>
            <a:endParaRPr lang="en-IN"/>
          </a:p>
        </p:txBody>
      </p:sp>
    </p:spTree>
    <p:extLst>
      <p:ext uri="{BB962C8B-B14F-4D97-AF65-F5344CB8AC3E}">
        <p14:creationId xmlns:p14="http://schemas.microsoft.com/office/powerpoint/2010/main" val="501934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a:prstGeom prst="rect">
            <a:avLst/>
          </a:prstGeom>
        </p:spPr>
        <p:txBody>
          <a:bodyPr/>
          <a:lstStyle/>
          <a:p>
            <a:fld id="{31FC6199-FC88-46BD-8765-8D0663B44FF5}" type="datetimeFigureOut">
              <a:rPr lang="en-IN" smtClean="0"/>
              <a:t>06-04-2020</a:t>
            </a:fld>
            <a:endParaRPr lang="en-IN"/>
          </a:p>
        </p:txBody>
      </p:sp>
      <p:sp>
        <p:nvSpPr>
          <p:cNvPr id="3" name="Footer Placeholder 2"/>
          <p:cNvSpPr>
            <a:spLocks noGrp="1"/>
          </p:cNvSpPr>
          <p:nvPr>
            <p:ph type="ftr" sz="quarter" idx="11"/>
          </p:nvPr>
        </p:nvSpPr>
        <p:spPr>
          <a:xfrm>
            <a:off x="4165600" y="6356350"/>
            <a:ext cx="3860800" cy="365125"/>
          </a:xfrm>
          <a:prstGeom prst="rect">
            <a:avLst/>
          </a:prstGeom>
        </p:spPr>
        <p:txBody>
          <a:bodyPr/>
          <a:lstStyle/>
          <a:p>
            <a:endParaRPr lang="en-IN"/>
          </a:p>
        </p:txBody>
      </p:sp>
      <p:sp>
        <p:nvSpPr>
          <p:cNvPr id="4" name="Slide Number Placeholder 3"/>
          <p:cNvSpPr>
            <a:spLocks noGrp="1"/>
          </p:cNvSpPr>
          <p:nvPr>
            <p:ph type="sldNum" sz="quarter" idx="12"/>
          </p:nvPr>
        </p:nvSpPr>
        <p:spPr>
          <a:xfrm>
            <a:off x="8737600" y="6356350"/>
            <a:ext cx="2844800" cy="365125"/>
          </a:xfrm>
          <a:prstGeom prst="rect">
            <a:avLst/>
          </a:prstGeom>
        </p:spPr>
        <p:txBody>
          <a:bodyPr/>
          <a:lstStyle/>
          <a:p>
            <a:fld id="{9CC04DF1-1242-48BF-BE66-60FA10C7E49B}" type="slidenum">
              <a:rPr lang="en-IN" smtClean="0"/>
              <a:t>‹#›</a:t>
            </a:fld>
            <a:endParaRPr lang="en-IN"/>
          </a:p>
        </p:txBody>
      </p:sp>
    </p:spTree>
    <p:extLst>
      <p:ext uri="{BB962C8B-B14F-4D97-AF65-F5344CB8AC3E}">
        <p14:creationId xmlns:p14="http://schemas.microsoft.com/office/powerpoint/2010/main" val="3705268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a:prstGeom prst="rect">
            <a:avLst/>
          </a:prstGeo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31FC6199-FC88-46BD-8765-8D0663B44FF5}" type="datetimeFigureOut">
              <a:rPr lang="en-IN" smtClean="0"/>
              <a:t>06-04-2020</a:t>
            </a:fld>
            <a:endParaRPr lang="en-IN"/>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9CC04DF1-1242-48BF-BE66-60FA10C7E49B}" type="slidenum">
              <a:rPr lang="en-IN" smtClean="0"/>
              <a:t>‹#›</a:t>
            </a:fld>
            <a:endParaRPr lang="en-IN"/>
          </a:p>
        </p:txBody>
      </p:sp>
    </p:spTree>
    <p:extLst>
      <p:ext uri="{BB962C8B-B14F-4D97-AF65-F5344CB8AC3E}">
        <p14:creationId xmlns:p14="http://schemas.microsoft.com/office/powerpoint/2010/main" val="4193764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a:prstGeom prst="rect">
            <a:avLst/>
          </a:prstGeo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31FC6199-FC88-46BD-8765-8D0663B44FF5}" type="datetimeFigureOut">
              <a:rPr lang="en-IN" smtClean="0"/>
              <a:t>06-04-2020</a:t>
            </a:fld>
            <a:endParaRPr lang="en-IN"/>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9CC04DF1-1242-48BF-BE66-60FA10C7E49B}" type="slidenum">
              <a:rPr lang="en-IN" smtClean="0"/>
              <a:t>‹#›</a:t>
            </a:fld>
            <a:endParaRPr lang="en-IN"/>
          </a:p>
        </p:txBody>
      </p:sp>
    </p:spTree>
    <p:extLst>
      <p:ext uri="{BB962C8B-B14F-4D97-AF65-F5344CB8AC3E}">
        <p14:creationId xmlns:p14="http://schemas.microsoft.com/office/powerpoint/2010/main" val="645414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8FCF-9ED3-4E0A-ADA9-E14A1AC1C9EA}"/>
              </a:ext>
            </a:extLst>
          </p:cNvPr>
          <p:cNvSpPr>
            <a:spLocks noGrp="1"/>
          </p:cNvSpPr>
          <p:nvPr>
            <p:ph type="title"/>
          </p:nvPr>
        </p:nvSpPr>
        <p:spPr>
          <a:xfrm>
            <a:off x="831851" y="576263"/>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EC71E09-114D-4AC4-9641-0AFB955BE8DA}"/>
              </a:ext>
            </a:extLst>
          </p:cNvPr>
          <p:cNvSpPr>
            <a:spLocks noGrp="1"/>
          </p:cNvSpPr>
          <p:nvPr>
            <p:ph type="body" idx="1"/>
          </p:nvPr>
        </p:nvSpPr>
        <p:spPr>
          <a:xfrm>
            <a:off x="831851" y="362281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713897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IN"/>
          </a:p>
        </p:txBody>
      </p:sp>
      <p:sp>
        <p:nvSpPr>
          <p:cNvPr id="3" name="Vertical Text Placeholder 2"/>
          <p:cNvSpPr>
            <a:spLocks noGrp="1"/>
          </p:cNvSpPr>
          <p:nvPr>
            <p:ph type="body" orient="vert" idx="1"/>
          </p:nvPr>
        </p:nvSpPr>
        <p:spPr>
          <a:xfrm>
            <a:off x="609600" y="1600200"/>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31FC6199-FC88-46BD-8765-8D0663B44FF5}" type="datetimeFigureOut">
              <a:rPr lang="en-IN" smtClean="0"/>
              <a:t>06-04-2020</a:t>
            </a:fld>
            <a:endParaRPr lang="en-IN"/>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9CC04DF1-1242-48BF-BE66-60FA10C7E49B}" type="slidenum">
              <a:rPr lang="en-IN" smtClean="0"/>
              <a:t>‹#›</a:t>
            </a:fld>
            <a:endParaRPr lang="en-IN"/>
          </a:p>
        </p:txBody>
      </p:sp>
    </p:spTree>
    <p:extLst>
      <p:ext uri="{BB962C8B-B14F-4D97-AF65-F5344CB8AC3E}">
        <p14:creationId xmlns:p14="http://schemas.microsoft.com/office/powerpoint/2010/main" val="3596516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a:prstGeom prst="rect">
            <a:avLst/>
          </a:prstGeo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600" y="274638"/>
            <a:ext cx="80772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31FC6199-FC88-46BD-8765-8D0663B44FF5}" type="datetimeFigureOut">
              <a:rPr lang="en-IN" smtClean="0"/>
              <a:t>06-04-2020</a:t>
            </a:fld>
            <a:endParaRPr lang="en-IN"/>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9CC04DF1-1242-48BF-BE66-60FA10C7E49B}" type="slidenum">
              <a:rPr lang="en-IN" smtClean="0"/>
              <a:t>‹#›</a:t>
            </a:fld>
            <a:endParaRPr lang="en-IN"/>
          </a:p>
        </p:txBody>
      </p:sp>
    </p:spTree>
    <p:extLst>
      <p:ext uri="{BB962C8B-B14F-4D97-AF65-F5344CB8AC3E}">
        <p14:creationId xmlns:p14="http://schemas.microsoft.com/office/powerpoint/2010/main" val="3474933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18A3-B385-4231-BC84-2C71BB9562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B2301-BABB-4F29-86CB-865B0F1C30B8}"/>
              </a:ext>
            </a:extLst>
          </p:cNvPr>
          <p:cNvSpPr>
            <a:spLocks noGrp="1"/>
          </p:cNvSpPr>
          <p:nvPr>
            <p:ph sz="half" idx="1"/>
          </p:nvPr>
        </p:nvSpPr>
        <p:spPr>
          <a:xfrm>
            <a:off x="838200" y="3131083"/>
            <a:ext cx="5181600" cy="30458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CEE24B-D15F-4371-803C-52CC217FAFDD}"/>
              </a:ext>
            </a:extLst>
          </p:cNvPr>
          <p:cNvSpPr>
            <a:spLocks noGrp="1"/>
          </p:cNvSpPr>
          <p:nvPr>
            <p:ph sz="half" idx="2"/>
          </p:nvPr>
        </p:nvSpPr>
        <p:spPr>
          <a:xfrm>
            <a:off x="6172200" y="3131083"/>
            <a:ext cx="5181600" cy="30458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406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5B440-5115-4DEE-BB5F-8DAD167E72A1}"/>
              </a:ext>
            </a:extLst>
          </p:cNvPr>
          <p:cNvSpPr>
            <a:spLocks noGrp="1"/>
          </p:cNvSpPr>
          <p:nvPr>
            <p:ph type="title"/>
          </p:nvPr>
        </p:nvSpPr>
        <p:spPr>
          <a:xfrm>
            <a:off x="839788" y="15078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2F8C8-A243-465C-9EFA-DFED8F55EDDE}"/>
              </a:ext>
            </a:extLst>
          </p:cNvPr>
          <p:cNvSpPr>
            <a:spLocks noGrp="1"/>
          </p:cNvSpPr>
          <p:nvPr>
            <p:ph type="body" idx="1"/>
          </p:nvPr>
        </p:nvSpPr>
        <p:spPr>
          <a:xfrm>
            <a:off x="839789" y="2521131"/>
            <a:ext cx="5157787" cy="55673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9C37329-9E54-4C03-912A-B5DF93BCCB75}"/>
              </a:ext>
            </a:extLst>
          </p:cNvPr>
          <p:cNvSpPr>
            <a:spLocks noGrp="1"/>
          </p:cNvSpPr>
          <p:nvPr>
            <p:ph sz="half" idx="2"/>
          </p:nvPr>
        </p:nvSpPr>
        <p:spPr>
          <a:xfrm>
            <a:off x="839789" y="3161211"/>
            <a:ext cx="5157787" cy="30284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36F8E7-CACE-48BA-9989-2D8A5CD8E9B1}"/>
              </a:ext>
            </a:extLst>
          </p:cNvPr>
          <p:cNvSpPr>
            <a:spLocks noGrp="1"/>
          </p:cNvSpPr>
          <p:nvPr>
            <p:ph type="body" sz="quarter" idx="3"/>
          </p:nvPr>
        </p:nvSpPr>
        <p:spPr>
          <a:xfrm>
            <a:off x="6172201" y="2521131"/>
            <a:ext cx="5183188" cy="55673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A890D170-9B5F-4ED5-BC29-CFAA8D0EABFD}"/>
              </a:ext>
            </a:extLst>
          </p:cNvPr>
          <p:cNvSpPr>
            <a:spLocks noGrp="1"/>
          </p:cNvSpPr>
          <p:nvPr>
            <p:ph sz="quarter" idx="4"/>
          </p:nvPr>
        </p:nvSpPr>
        <p:spPr>
          <a:xfrm>
            <a:off x="6172201" y="3161211"/>
            <a:ext cx="5183188" cy="30284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423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8B5B-B976-4BFB-AC55-835ACDC5F84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222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91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5F05-3E94-485D-9A55-6054E765EA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8D8BDA-76FC-43FF-B087-D7D8C1E31B2E}"/>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769178-098C-4BA2-B5B6-5779E67B233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259952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7CA0-5651-4829-8A93-6E70A173757A}"/>
              </a:ext>
            </a:extLst>
          </p:cNvPr>
          <p:cNvSpPr>
            <a:spLocks noGrp="1"/>
          </p:cNvSpPr>
          <p:nvPr>
            <p:ph type="title"/>
          </p:nvPr>
        </p:nvSpPr>
        <p:spPr>
          <a:xfrm>
            <a:off x="839788" y="1182188"/>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85460DE-02CD-4B13-BD62-01E55DFF7519}"/>
              </a:ext>
            </a:extLst>
          </p:cNvPr>
          <p:cNvSpPr>
            <a:spLocks noGrp="1"/>
          </p:cNvSpPr>
          <p:nvPr>
            <p:ph type="pic" idx="1"/>
          </p:nvPr>
        </p:nvSpPr>
        <p:spPr>
          <a:xfrm>
            <a:off x="5183188" y="1463040"/>
            <a:ext cx="6172200" cy="4398012"/>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D40847B6-E020-4C80-87BA-23B6E660AAD9}"/>
              </a:ext>
            </a:extLst>
          </p:cNvPr>
          <p:cNvSpPr>
            <a:spLocks noGrp="1"/>
          </p:cNvSpPr>
          <p:nvPr>
            <p:ph type="body" sz="half" idx="2"/>
          </p:nvPr>
        </p:nvSpPr>
        <p:spPr>
          <a:xfrm>
            <a:off x="839788" y="2782388"/>
            <a:ext cx="3932237" cy="3086599"/>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Tree>
    <p:extLst>
      <p:ext uri="{BB962C8B-B14F-4D97-AF65-F5344CB8AC3E}">
        <p14:creationId xmlns:p14="http://schemas.microsoft.com/office/powerpoint/2010/main" val="150233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jp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4.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626E42-E1F5-4F93-802E-EA181878458E}"/>
              </a:ext>
            </a:extLst>
          </p:cNvPr>
          <p:cNvSpPr>
            <a:spLocks noGrp="1"/>
          </p:cNvSpPr>
          <p:nvPr>
            <p:ph type="title"/>
          </p:nvPr>
        </p:nvSpPr>
        <p:spPr>
          <a:xfrm>
            <a:off x="838200" y="162613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0DC23E4-8798-4106-B0BB-F13F47318D5C}"/>
              </a:ext>
            </a:extLst>
          </p:cNvPr>
          <p:cNvSpPr>
            <a:spLocks noGrp="1"/>
          </p:cNvSpPr>
          <p:nvPr>
            <p:ph type="body" idx="1"/>
          </p:nvPr>
        </p:nvSpPr>
        <p:spPr>
          <a:xfrm>
            <a:off x="838200" y="3304903"/>
            <a:ext cx="10515600" cy="28720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7BECAED-8ABA-405E-BAF6-E9EC0BFFFB76}"/>
              </a:ext>
            </a:extLst>
          </p:cNvPr>
          <p:cNvSpPr>
            <a:spLocks noGrp="1"/>
          </p:cNvSpPr>
          <p:nvPr>
            <p:ph type="dt" sz="half" idx="2"/>
          </p:nvPr>
        </p:nvSpPr>
        <p:spPr>
          <a:xfrm>
            <a:off x="838200" y="619009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09AAC-628A-46D8-AFE1-CB4342BBB42D}" type="datetime1">
              <a:rPr lang="en-US" smtClean="0"/>
              <a:t>4/6/2020</a:t>
            </a:fld>
            <a:endParaRPr lang="en-US" dirty="0"/>
          </a:p>
        </p:txBody>
      </p:sp>
      <p:sp>
        <p:nvSpPr>
          <p:cNvPr id="5" name="Footer Placeholder 4">
            <a:extLst>
              <a:ext uri="{FF2B5EF4-FFF2-40B4-BE49-F238E27FC236}">
                <a16:creationId xmlns:a16="http://schemas.microsoft.com/office/drawing/2014/main" id="{8416E4D0-19CB-4FC7-AA9C-EB6F78C8DB46}"/>
              </a:ext>
            </a:extLst>
          </p:cNvPr>
          <p:cNvSpPr>
            <a:spLocks noGrp="1"/>
          </p:cNvSpPr>
          <p:nvPr>
            <p:ph type="ftr" sz="quarter" idx="3"/>
          </p:nvPr>
        </p:nvSpPr>
        <p:spPr>
          <a:xfrm>
            <a:off x="4038600" y="619009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119A14E-5BB7-452F-AA97-00B5BDAB5C90}"/>
              </a:ext>
            </a:extLst>
          </p:cNvPr>
          <p:cNvSpPr>
            <a:spLocks noGrp="1"/>
          </p:cNvSpPr>
          <p:nvPr>
            <p:ph type="sldNum" sz="quarter" idx="4"/>
          </p:nvPr>
        </p:nvSpPr>
        <p:spPr>
          <a:xfrm>
            <a:off x="8610600" y="619009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58D52-E7ED-4CB1-A330-040CBAEC79DB}" type="slidenum">
              <a:rPr lang="en-US" smtClean="0"/>
              <a:t>‹#›</a:t>
            </a:fld>
            <a:endParaRPr lang="en-US"/>
          </a:p>
        </p:txBody>
      </p:sp>
      <p:sp>
        <p:nvSpPr>
          <p:cNvPr id="7" name="Rectangle 6">
            <a:extLst>
              <a:ext uri="{FF2B5EF4-FFF2-40B4-BE49-F238E27FC236}">
                <a16:creationId xmlns:a16="http://schemas.microsoft.com/office/drawing/2014/main" id="{0F338E14-09A9-417F-81D1-EFEFD7FDC86F}"/>
              </a:ext>
            </a:extLst>
          </p:cNvPr>
          <p:cNvSpPr/>
          <p:nvPr userDrawn="1"/>
        </p:nvSpPr>
        <p:spPr>
          <a:xfrm>
            <a:off x="-1" y="-1"/>
            <a:ext cx="12192001" cy="1110785"/>
          </a:xfrm>
          <a:prstGeom prst="rect">
            <a:avLst/>
          </a:prstGeom>
          <a:solidFill>
            <a:srgbClr val="B3061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5" name="Picture 14">
            <a:extLst>
              <a:ext uri="{FF2B5EF4-FFF2-40B4-BE49-F238E27FC236}">
                <a16:creationId xmlns:a16="http://schemas.microsoft.com/office/drawing/2014/main" id="{D65E7469-0CFB-4118-9ED4-588F045DAA8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22813" y="-119034"/>
            <a:ext cx="1758290" cy="1318718"/>
          </a:xfrm>
          <a:prstGeom prst="rect">
            <a:avLst/>
          </a:prstGeom>
        </p:spPr>
      </p:pic>
      <p:sp>
        <p:nvSpPr>
          <p:cNvPr id="18" name="Rectangle 17">
            <a:extLst>
              <a:ext uri="{FF2B5EF4-FFF2-40B4-BE49-F238E27FC236}">
                <a16:creationId xmlns:a16="http://schemas.microsoft.com/office/drawing/2014/main" id="{988B0785-9485-4F03-9280-0424E354ECA4}"/>
              </a:ext>
            </a:extLst>
          </p:cNvPr>
          <p:cNvSpPr/>
          <p:nvPr userDrawn="1"/>
        </p:nvSpPr>
        <p:spPr>
          <a:xfrm>
            <a:off x="0" y="6530171"/>
            <a:ext cx="12192001" cy="356995"/>
          </a:xfrm>
          <a:prstGeom prst="rect">
            <a:avLst/>
          </a:prstGeom>
          <a:solidFill>
            <a:srgbClr val="B3061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0" name="Picture 9">
            <a:extLst>
              <a:ext uri="{FF2B5EF4-FFF2-40B4-BE49-F238E27FC236}">
                <a16:creationId xmlns:a16="http://schemas.microsoft.com/office/drawing/2014/main" id="{5BA34F29-8975-42B3-8F1E-7061AAEA138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553196" y="489141"/>
            <a:ext cx="4215992" cy="264058"/>
          </a:xfrm>
          <a:prstGeom prst="rect">
            <a:avLst/>
          </a:prstGeom>
        </p:spPr>
      </p:pic>
    </p:spTree>
    <p:extLst>
      <p:ext uri="{BB962C8B-B14F-4D97-AF65-F5344CB8AC3E}">
        <p14:creationId xmlns:p14="http://schemas.microsoft.com/office/powerpoint/2010/main" val="3478733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dt="0"/>
  <p:txStyles>
    <p:titleStyle>
      <a:lvl1pPr algn="l" defTabSz="914377" rtl="0" eaLnBrk="1" latinLnBrk="0" hangingPunct="1">
        <a:lnSpc>
          <a:spcPct val="90000"/>
        </a:lnSpc>
        <a:spcBef>
          <a:spcPct val="0"/>
        </a:spcBef>
        <a:buNone/>
        <a:defRPr sz="47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4862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5362"/>
          </a:xfrm>
          <a:prstGeom prst="rect">
            <a:avLst/>
          </a:prstGeom>
        </p:spPr>
      </p:pic>
    </p:spTree>
    <p:extLst>
      <p:ext uri="{BB962C8B-B14F-4D97-AF65-F5344CB8AC3E}">
        <p14:creationId xmlns:p14="http://schemas.microsoft.com/office/powerpoint/2010/main" val="117191433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www.congress.gov/bill/116th-congress/house-bill/6074"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sba.gov/funding-programs/disaster-assistance"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www.dol.gov/agencies/whd/pandemic/ffcra-questions" TargetMode="External"/><Relationship Id="rId13" Type="http://schemas.openxmlformats.org/officeDocument/2006/relationships/hyperlink" Target="https://www.dol.gov/agencies/whd/pandemic/ffcra-poster-questions" TargetMode="External"/><Relationship Id="rId3" Type="http://schemas.openxmlformats.org/officeDocument/2006/relationships/hyperlink" Target="https://www.dol.gov/sites/dolgov/files/WHD/Pandemic/FFCRA.pdf" TargetMode="External"/><Relationship Id="rId7" Type="http://schemas.openxmlformats.org/officeDocument/2006/relationships/hyperlink" Target="https://www.dol.gov/sites/dolgov/files/WHD/Pandemic/FFCRA-Employee_Paid_Leave_Requirements.pdf" TargetMode="External"/><Relationship Id="rId12" Type="http://schemas.openxmlformats.org/officeDocument/2006/relationships/hyperlink" Target="https://www.dol.gov/sites/dolgov/files/WHD/posters/FFCRA_Poster_WH1422_Federal.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dol.gov/agencies/whd/pandemic/ffcra-employer-paid-leave" TargetMode="External"/><Relationship Id="rId11" Type="http://schemas.openxmlformats.org/officeDocument/2006/relationships/hyperlink" Target="https://www.dol.gov/sites/dolgov/files/WHD/posters/FFCRA_Poster_WH1422_Non-Federal.pdf" TargetMode="External"/><Relationship Id="rId5" Type="http://schemas.openxmlformats.org/officeDocument/2006/relationships/hyperlink" Target="https://www.dol.gov/sites/dolgov/files/WHD/Pandemic/FFCRA-Employee_Paid_Leave_Rights.pdf" TargetMode="External"/><Relationship Id="rId10" Type="http://schemas.openxmlformats.org/officeDocument/2006/relationships/hyperlink" Target="https://www.dol.gov/agencies/whd/fmla/pandemic" TargetMode="External"/><Relationship Id="rId4" Type="http://schemas.openxmlformats.org/officeDocument/2006/relationships/hyperlink" Target="https://www.dol.gov/agencies/whd/pandemic/ffcra-employee-paid-leave" TargetMode="External"/><Relationship Id="rId9" Type="http://schemas.openxmlformats.org/officeDocument/2006/relationships/hyperlink" Target="https://www.dol.gov/agencies/whd/flsa/pandemic" TargetMode="External"/><Relationship Id="rId14" Type="http://schemas.openxmlformats.org/officeDocument/2006/relationships/hyperlink" Target="https://www.dol.gov/agencies/whd/field-assistance-bulletins/2020-1"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mcusercontent.com/7783639785263f13d836e22fe/files/872926be-2817-4a0e-bc73-d5fd90dfc947/FINAL_FINAL_CARES_ACT.pdf"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https://beyer.house.gov/components/redirect/r.aspx?ID=2364-73899" TargetMode="External"/><Relationship Id="rId3" Type="http://schemas.openxmlformats.org/officeDocument/2006/relationships/hyperlink" Target="https://home.treasury.gov/system/files/136/PPP%20--%20Overview.pdf" TargetMode="External"/><Relationship Id="rId7" Type="http://schemas.openxmlformats.org/officeDocument/2006/relationships/hyperlink" Target="https://www.sba.gov/page/coronavirus-covid-19-small-business-guidance-loan-resource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home.treasury.gov/system/files/136/Paycheck-Protection-Program-Application-3-30-2020-v3.pdf" TargetMode="External"/><Relationship Id="rId5" Type="http://schemas.openxmlformats.org/officeDocument/2006/relationships/hyperlink" Target="https://home.treasury.gov/system/files/136/PPP--Fact-Sheet.pdf" TargetMode="External"/><Relationship Id="rId4" Type="http://schemas.openxmlformats.org/officeDocument/2006/relationships/hyperlink" Target="https://home.treasury.gov/system/files/136/PPP%20Lender%20Information%20Fact%20Sheet.pdf" TargetMode="External"/><Relationship Id="rId9" Type="http://schemas.openxmlformats.org/officeDocument/2006/relationships/hyperlink" Target="https://smallbusiness.house.gov/uploadedfiles/cares_flow_chart_edit.pdf"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7C7C76B-9AD2-4572-A418-DB49C1D35F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7990"/>
          </a:xfrm>
          <a:prstGeom prst="rect">
            <a:avLst/>
          </a:prstGeom>
        </p:spPr>
      </p:pic>
      <p:pic>
        <p:nvPicPr>
          <p:cNvPr id="3" name="Graphic 2">
            <a:extLst>
              <a:ext uri="{FF2B5EF4-FFF2-40B4-BE49-F238E27FC236}">
                <a16:creationId xmlns:a16="http://schemas.microsoft.com/office/drawing/2014/main" id="{F21922F1-E611-481A-B223-A2A55CB822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62362" y="2243137"/>
            <a:ext cx="4867275" cy="2371725"/>
          </a:xfrm>
          <a:prstGeom prst="rect">
            <a:avLst/>
          </a:prstGeom>
        </p:spPr>
      </p:pic>
    </p:spTree>
    <p:extLst>
      <p:ext uri="{BB962C8B-B14F-4D97-AF65-F5344CB8AC3E}">
        <p14:creationId xmlns:p14="http://schemas.microsoft.com/office/powerpoint/2010/main" val="31226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0FA8F2-8981-4C90-920A-03323ABBEB3B}"/>
              </a:ext>
            </a:extLst>
          </p:cNvPr>
          <p:cNvSpPr/>
          <p:nvPr/>
        </p:nvSpPr>
        <p:spPr>
          <a:xfrm>
            <a:off x="0" y="1086986"/>
            <a:ext cx="12192000" cy="54864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032DE0E6-2223-45DE-9B39-D8A686C3C4B5}"/>
              </a:ext>
            </a:extLst>
          </p:cNvPr>
          <p:cNvSpPr/>
          <p:nvPr/>
        </p:nvSpPr>
        <p:spPr>
          <a:xfrm>
            <a:off x="0" y="1232366"/>
            <a:ext cx="12191999" cy="830997"/>
          </a:xfrm>
          <a:prstGeom prst="rect">
            <a:avLst/>
          </a:prstGeom>
          <a:noFill/>
        </p:spPr>
        <p:txBody>
          <a:bodyPr wrap="square" lIns="91440" tIns="45720" rIns="91440" bIns="45720">
            <a:spAutoFit/>
          </a:bodyPr>
          <a:lstStyle/>
          <a:p>
            <a:pPr algn="ctr"/>
            <a:r>
              <a:rPr lang="en-US" sz="4800" b="0" cap="none" spc="0" dirty="0">
                <a:ln w="0"/>
                <a:solidFill>
                  <a:schemeClr val="bg1"/>
                </a:solidFill>
                <a:effectLst>
                  <a:outerShdw blurRad="38100" dist="19050" dir="2700000" algn="tl" rotWithShape="0">
                    <a:schemeClr val="dk1">
                      <a:alpha val="40000"/>
                    </a:schemeClr>
                  </a:outerShdw>
                </a:effectLst>
              </a:rPr>
              <a:t>SPEAKERS</a:t>
            </a:r>
          </a:p>
        </p:txBody>
      </p:sp>
      <p:sp>
        <p:nvSpPr>
          <p:cNvPr id="2" name="Right Triangle 1">
            <a:extLst>
              <a:ext uri="{FF2B5EF4-FFF2-40B4-BE49-F238E27FC236}">
                <a16:creationId xmlns:a16="http://schemas.microsoft.com/office/drawing/2014/main" id="{AAC9A142-F6D7-4209-8550-3520D1000B89}"/>
              </a:ext>
            </a:extLst>
          </p:cNvPr>
          <p:cNvSpPr/>
          <p:nvPr/>
        </p:nvSpPr>
        <p:spPr>
          <a:xfrm>
            <a:off x="0" y="1086986"/>
            <a:ext cx="12192000" cy="5486401"/>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7" name="Group 26">
            <a:extLst>
              <a:ext uri="{FF2B5EF4-FFF2-40B4-BE49-F238E27FC236}">
                <a16:creationId xmlns:a16="http://schemas.microsoft.com/office/drawing/2014/main" id="{E0232A14-A70F-4D9E-8AE2-6F1A84D541C4}"/>
              </a:ext>
            </a:extLst>
          </p:cNvPr>
          <p:cNvGrpSpPr/>
          <p:nvPr/>
        </p:nvGrpSpPr>
        <p:grpSpPr>
          <a:xfrm>
            <a:off x="282603" y="2387247"/>
            <a:ext cx="2734963" cy="4095921"/>
            <a:chOff x="875269" y="2099382"/>
            <a:chExt cx="2734963" cy="4095921"/>
          </a:xfrm>
        </p:grpSpPr>
        <p:pic>
          <p:nvPicPr>
            <p:cNvPr id="7" name="Picture 6" descr="A person smiling for the camera&#10;&#10;Description automatically generated">
              <a:extLst>
                <a:ext uri="{FF2B5EF4-FFF2-40B4-BE49-F238E27FC236}">
                  <a16:creationId xmlns:a16="http://schemas.microsoft.com/office/drawing/2014/main" id="{1A62D059-78F9-417D-BA2C-5CFF42F61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270" y="2099382"/>
              <a:ext cx="2734962" cy="3187099"/>
            </a:xfrm>
            <a:prstGeom prst="rect">
              <a:avLst/>
            </a:prstGeom>
          </p:spPr>
        </p:pic>
        <p:sp>
          <p:nvSpPr>
            <p:cNvPr id="9" name="Rectangle 8">
              <a:extLst>
                <a:ext uri="{FF2B5EF4-FFF2-40B4-BE49-F238E27FC236}">
                  <a16:creationId xmlns:a16="http://schemas.microsoft.com/office/drawing/2014/main" id="{7B0BE062-08D2-49DC-B600-D5BB8B157C8D}"/>
                </a:ext>
              </a:extLst>
            </p:cNvPr>
            <p:cNvSpPr/>
            <p:nvPr/>
          </p:nvSpPr>
          <p:spPr>
            <a:xfrm>
              <a:off x="875270" y="5168900"/>
              <a:ext cx="2734962" cy="102640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9390E73B-5988-4676-A3AB-97717EE9D1A9}"/>
                </a:ext>
              </a:extLst>
            </p:cNvPr>
            <p:cNvSpPr/>
            <p:nvPr/>
          </p:nvSpPr>
          <p:spPr>
            <a:xfrm>
              <a:off x="875270" y="5332041"/>
              <a:ext cx="2734961" cy="400110"/>
            </a:xfrm>
            <a:prstGeom prst="rect">
              <a:avLst/>
            </a:prstGeom>
            <a:noFill/>
          </p:spPr>
          <p:txBody>
            <a:bodyPr wrap="square" lIns="91440" tIns="45720" rIns="91440" bIns="45720">
              <a:spAutoFit/>
            </a:bodyPr>
            <a:lstStyle/>
            <a:p>
              <a:pPr algn="ctr"/>
              <a:r>
                <a:rPr lang="en-IN" sz="2000" b="1" dirty="0">
                  <a:solidFill>
                    <a:schemeClr val="bg1"/>
                  </a:solidFill>
                </a:rPr>
                <a:t>Diane Boyle</a:t>
              </a:r>
              <a:endParaRPr lang="en-US" sz="2000" b="1" cap="none" spc="0" dirty="0">
                <a:ln w="0"/>
                <a:solidFill>
                  <a:schemeClr val="bg1"/>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161CF2FA-EF17-4DF3-A5D0-5A4D66F89FAF}"/>
                </a:ext>
              </a:extLst>
            </p:cNvPr>
            <p:cNvSpPr/>
            <p:nvPr/>
          </p:nvSpPr>
          <p:spPr>
            <a:xfrm>
              <a:off x="875269" y="5722070"/>
              <a:ext cx="2734962" cy="276999"/>
            </a:xfrm>
            <a:prstGeom prst="rect">
              <a:avLst/>
            </a:prstGeom>
            <a:noFill/>
          </p:spPr>
          <p:txBody>
            <a:bodyPr wrap="square" lIns="91440" tIns="45720" rIns="91440" bIns="45720">
              <a:spAutoFit/>
            </a:bodyPr>
            <a:lstStyle/>
            <a:p>
              <a:pPr algn="ctr"/>
              <a:r>
                <a:rPr lang="en-IN" sz="1200" dirty="0">
                  <a:solidFill>
                    <a:schemeClr val="bg1"/>
                  </a:solidFill>
                </a:rPr>
                <a:t>SVP Government Relations, NAIFA</a:t>
              </a:r>
              <a:endParaRPr lang="en-US" sz="1200" b="0" cap="none" spc="0" dirty="0">
                <a:ln w="0"/>
                <a:solidFill>
                  <a:schemeClr val="bg1"/>
                </a:solidFill>
                <a:effectLst>
                  <a:outerShdw blurRad="38100" dist="19050" dir="2700000" algn="tl" rotWithShape="0">
                    <a:schemeClr val="dk1">
                      <a:alpha val="40000"/>
                    </a:schemeClr>
                  </a:outerShdw>
                </a:effectLst>
              </a:endParaRPr>
            </a:p>
          </p:txBody>
        </p:sp>
      </p:grpSp>
      <p:pic>
        <p:nvPicPr>
          <p:cNvPr id="29" name="Picture 28">
            <a:extLst>
              <a:ext uri="{FF2B5EF4-FFF2-40B4-BE49-F238E27FC236}">
                <a16:creationId xmlns:a16="http://schemas.microsoft.com/office/drawing/2014/main" id="{873D28A4-069C-4B81-B434-49DE5865337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25573" y="2408193"/>
            <a:ext cx="2734962" cy="3145206"/>
          </a:xfrm>
          <a:prstGeom prst="rect">
            <a:avLst/>
          </a:prstGeom>
        </p:spPr>
      </p:pic>
      <p:sp>
        <p:nvSpPr>
          <p:cNvPr id="30" name="Rectangle 29">
            <a:extLst>
              <a:ext uri="{FF2B5EF4-FFF2-40B4-BE49-F238E27FC236}">
                <a16:creationId xmlns:a16="http://schemas.microsoft.com/office/drawing/2014/main" id="{8B02D460-FA31-4F97-B245-C8BEDC18AFBB}"/>
              </a:ext>
            </a:extLst>
          </p:cNvPr>
          <p:cNvSpPr/>
          <p:nvPr/>
        </p:nvSpPr>
        <p:spPr>
          <a:xfrm>
            <a:off x="3225573" y="5456766"/>
            <a:ext cx="2734962" cy="101566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30">
            <a:extLst>
              <a:ext uri="{FF2B5EF4-FFF2-40B4-BE49-F238E27FC236}">
                <a16:creationId xmlns:a16="http://schemas.microsoft.com/office/drawing/2014/main" id="{EAE14514-784D-4384-8DF9-C313812BDBA7}"/>
              </a:ext>
            </a:extLst>
          </p:cNvPr>
          <p:cNvSpPr/>
          <p:nvPr/>
        </p:nvSpPr>
        <p:spPr>
          <a:xfrm>
            <a:off x="3225573" y="5619906"/>
            <a:ext cx="2734961" cy="400110"/>
          </a:xfrm>
          <a:prstGeom prst="rect">
            <a:avLst/>
          </a:prstGeom>
          <a:noFill/>
        </p:spPr>
        <p:txBody>
          <a:bodyPr wrap="square" lIns="91440" tIns="45720" rIns="91440" bIns="45720">
            <a:spAutoFit/>
          </a:bodyPr>
          <a:lstStyle/>
          <a:p>
            <a:pPr algn="ctr"/>
            <a:r>
              <a:rPr lang="en-IN" sz="2000" b="1" dirty="0">
                <a:solidFill>
                  <a:schemeClr val="bg1"/>
                </a:solidFill>
              </a:rPr>
              <a:t>Keith M. Gillies</a:t>
            </a:r>
          </a:p>
        </p:txBody>
      </p:sp>
      <p:sp>
        <p:nvSpPr>
          <p:cNvPr id="32" name="Rectangle 31">
            <a:extLst>
              <a:ext uri="{FF2B5EF4-FFF2-40B4-BE49-F238E27FC236}">
                <a16:creationId xmlns:a16="http://schemas.microsoft.com/office/drawing/2014/main" id="{C8A44407-2982-4593-BBC1-3AE483E51F77}"/>
              </a:ext>
            </a:extLst>
          </p:cNvPr>
          <p:cNvSpPr/>
          <p:nvPr/>
        </p:nvSpPr>
        <p:spPr>
          <a:xfrm>
            <a:off x="3216077" y="5984917"/>
            <a:ext cx="2734962" cy="646331"/>
          </a:xfrm>
          <a:prstGeom prst="rect">
            <a:avLst/>
          </a:prstGeom>
          <a:noFill/>
        </p:spPr>
        <p:txBody>
          <a:bodyPr wrap="square" lIns="91440" tIns="45720" rIns="91440" bIns="45720">
            <a:spAutoFit/>
          </a:bodyPr>
          <a:lstStyle/>
          <a:p>
            <a:pPr algn="ctr" fontAlgn="base"/>
            <a:r>
              <a:rPr lang="en-US" sz="1200" dirty="0">
                <a:solidFill>
                  <a:schemeClr val="bg1"/>
                </a:solidFill>
              </a:rPr>
              <a:t>Managing Principal of Wealth Solutions, LLC </a:t>
            </a:r>
            <a:br>
              <a:rPr lang="en-US" sz="1200" dirty="0">
                <a:solidFill>
                  <a:schemeClr val="bg1"/>
                </a:solidFill>
              </a:rPr>
            </a:br>
            <a:endParaRPr lang="en-US" sz="1200" b="0" cap="none" spc="0" dirty="0">
              <a:ln w="0"/>
              <a:solidFill>
                <a:schemeClr val="bg1"/>
              </a:solidFill>
              <a:effectLst>
                <a:outerShdw blurRad="38100" dist="19050" dir="2700000" algn="tl" rotWithShape="0">
                  <a:schemeClr val="dk1">
                    <a:alpha val="40000"/>
                  </a:schemeClr>
                </a:outerShdw>
              </a:effectLst>
            </a:endParaRPr>
          </a:p>
        </p:txBody>
      </p:sp>
      <p:grpSp>
        <p:nvGrpSpPr>
          <p:cNvPr id="33" name="Group 32">
            <a:extLst>
              <a:ext uri="{FF2B5EF4-FFF2-40B4-BE49-F238E27FC236}">
                <a16:creationId xmlns:a16="http://schemas.microsoft.com/office/drawing/2014/main" id="{B00EEE3F-792F-4294-8ECF-C19ED881E572}"/>
              </a:ext>
            </a:extLst>
          </p:cNvPr>
          <p:cNvGrpSpPr/>
          <p:nvPr/>
        </p:nvGrpSpPr>
        <p:grpSpPr>
          <a:xfrm>
            <a:off x="6185474" y="2408193"/>
            <a:ext cx="2734963" cy="4227376"/>
            <a:chOff x="875269" y="2120328"/>
            <a:chExt cx="2734963" cy="4227376"/>
          </a:xfrm>
        </p:grpSpPr>
        <p:pic>
          <p:nvPicPr>
            <p:cNvPr id="34" name="Picture 33">
              <a:extLst>
                <a:ext uri="{FF2B5EF4-FFF2-40B4-BE49-F238E27FC236}">
                  <a16:creationId xmlns:a16="http://schemas.microsoft.com/office/drawing/2014/main" id="{75F292C0-AD5D-4AA0-9172-3E71AF602CA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75270" y="2120328"/>
              <a:ext cx="2734962" cy="3145206"/>
            </a:xfrm>
            <a:prstGeom prst="rect">
              <a:avLst/>
            </a:prstGeom>
          </p:spPr>
        </p:pic>
        <p:sp>
          <p:nvSpPr>
            <p:cNvPr id="35" name="Rectangle 34">
              <a:extLst>
                <a:ext uri="{FF2B5EF4-FFF2-40B4-BE49-F238E27FC236}">
                  <a16:creationId xmlns:a16="http://schemas.microsoft.com/office/drawing/2014/main" id="{410E99CE-80FD-4008-87E9-B620A3276B81}"/>
                </a:ext>
              </a:extLst>
            </p:cNvPr>
            <p:cNvSpPr/>
            <p:nvPr/>
          </p:nvSpPr>
          <p:spPr>
            <a:xfrm>
              <a:off x="875270" y="5168901"/>
              <a:ext cx="2734962" cy="101566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Rectangle 35">
              <a:extLst>
                <a:ext uri="{FF2B5EF4-FFF2-40B4-BE49-F238E27FC236}">
                  <a16:creationId xmlns:a16="http://schemas.microsoft.com/office/drawing/2014/main" id="{A72A6678-4E9B-4259-86DE-D22E4EBA6AE3}"/>
                </a:ext>
              </a:extLst>
            </p:cNvPr>
            <p:cNvSpPr/>
            <p:nvPr/>
          </p:nvSpPr>
          <p:spPr>
            <a:xfrm>
              <a:off x="875270" y="5332041"/>
              <a:ext cx="2734961" cy="1015663"/>
            </a:xfrm>
            <a:prstGeom prst="rect">
              <a:avLst/>
            </a:prstGeom>
            <a:noFill/>
          </p:spPr>
          <p:txBody>
            <a:bodyPr wrap="square" lIns="91440" tIns="45720" rIns="91440" bIns="45720">
              <a:spAutoFit/>
            </a:bodyPr>
            <a:lstStyle/>
            <a:p>
              <a:pPr algn="ctr"/>
              <a:r>
                <a:rPr lang="en-IN" sz="2000" b="1" dirty="0">
                  <a:solidFill>
                    <a:schemeClr val="bg1"/>
                  </a:solidFill>
                </a:rPr>
                <a:t>Todd </a:t>
              </a:r>
              <a:r>
                <a:rPr lang="en-IN" sz="2000" b="1" dirty="0" err="1">
                  <a:solidFill>
                    <a:schemeClr val="bg1"/>
                  </a:solidFill>
                </a:rPr>
                <a:t>Villarrubia</a:t>
              </a:r>
              <a:endParaRPr lang="en-IN" sz="2000" b="1" dirty="0">
                <a:solidFill>
                  <a:schemeClr val="bg1"/>
                </a:solidFill>
              </a:endParaRPr>
            </a:p>
            <a:p>
              <a:br>
                <a:rPr lang="en-IN" sz="2000" dirty="0"/>
              </a:br>
              <a:endParaRPr lang="en-US" sz="2000" b="1" cap="none" spc="0" dirty="0">
                <a:ln w="0"/>
                <a:solidFill>
                  <a:schemeClr val="bg1"/>
                </a:solidFill>
                <a:effectLst>
                  <a:outerShdw blurRad="38100" dist="19050" dir="2700000" algn="tl" rotWithShape="0">
                    <a:schemeClr val="dk1">
                      <a:alpha val="40000"/>
                    </a:schemeClr>
                  </a:outerShdw>
                </a:effectLst>
              </a:endParaRPr>
            </a:p>
          </p:txBody>
        </p:sp>
        <p:sp>
          <p:nvSpPr>
            <p:cNvPr id="37" name="Rectangle 36">
              <a:extLst>
                <a:ext uri="{FF2B5EF4-FFF2-40B4-BE49-F238E27FC236}">
                  <a16:creationId xmlns:a16="http://schemas.microsoft.com/office/drawing/2014/main" id="{BB891DA0-42DB-4483-AFF6-D2277D75420E}"/>
                </a:ext>
              </a:extLst>
            </p:cNvPr>
            <p:cNvSpPr/>
            <p:nvPr/>
          </p:nvSpPr>
          <p:spPr>
            <a:xfrm>
              <a:off x="875269" y="5722071"/>
              <a:ext cx="2734962" cy="461665"/>
            </a:xfrm>
            <a:prstGeom prst="rect">
              <a:avLst/>
            </a:prstGeom>
            <a:noFill/>
          </p:spPr>
          <p:txBody>
            <a:bodyPr wrap="square" lIns="91440" tIns="45720" rIns="91440" bIns="45720">
              <a:spAutoFit/>
            </a:bodyPr>
            <a:lstStyle/>
            <a:p>
              <a:pPr algn="ctr"/>
              <a:r>
                <a:rPr lang="en-US" sz="1200" dirty="0">
                  <a:solidFill>
                    <a:schemeClr val="bg1"/>
                  </a:solidFill>
                </a:rPr>
                <a:t>Board Certified Expert in Estate Planning and Administration</a:t>
              </a:r>
              <a:endParaRPr lang="en-US" sz="1200" b="0" cap="none" spc="0" dirty="0">
                <a:ln w="0"/>
                <a:solidFill>
                  <a:schemeClr val="bg1"/>
                </a:solidFill>
                <a:effectLst>
                  <a:outerShdw blurRad="38100" dist="19050" dir="2700000" algn="tl" rotWithShape="0">
                    <a:schemeClr val="dk1">
                      <a:alpha val="40000"/>
                    </a:schemeClr>
                  </a:outerShdw>
                </a:effectLst>
              </a:endParaRPr>
            </a:p>
          </p:txBody>
        </p:sp>
      </p:grpSp>
      <p:grpSp>
        <p:nvGrpSpPr>
          <p:cNvPr id="38" name="Group 37">
            <a:extLst>
              <a:ext uri="{FF2B5EF4-FFF2-40B4-BE49-F238E27FC236}">
                <a16:creationId xmlns:a16="http://schemas.microsoft.com/office/drawing/2014/main" id="{5F701218-6F10-41D9-8353-293A8D33954C}"/>
              </a:ext>
            </a:extLst>
          </p:cNvPr>
          <p:cNvGrpSpPr/>
          <p:nvPr/>
        </p:nvGrpSpPr>
        <p:grpSpPr>
          <a:xfrm>
            <a:off x="9145376" y="2408193"/>
            <a:ext cx="2744457" cy="4064235"/>
            <a:chOff x="865775" y="2120328"/>
            <a:chExt cx="2744457" cy="4064235"/>
          </a:xfrm>
        </p:grpSpPr>
        <p:pic>
          <p:nvPicPr>
            <p:cNvPr id="39" name="Picture 38">
              <a:extLst>
                <a:ext uri="{FF2B5EF4-FFF2-40B4-BE49-F238E27FC236}">
                  <a16:creationId xmlns:a16="http://schemas.microsoft.com/office/drawing/2014/main" id="{5B246ADC-03B1-4FB3-AB23-AF8C3697F2B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75270" y="2120328"/>
              <a:ext cx="2734962" cy="3145206"/>
            </a:xfrm>
            <a:prstGeom prst="rect">
              <a:avLst/>
            </a:prstGeom>
          </p:spPr>
        </p:pic>
        <p:sp>
          <p:nvSpPr>
            <p:cNvPr id="40" name="Rectangle 39">
              <a:extLst>
                <a:ext uri="{FF2B5EF4-FFF2-40B4-BE49-F238E27FC236}">
                  <a16:creationId xmlns:a16="http://schemas.microsoft.com/office/drawing/2014/main" id="{5C701AF1-6A30-4BC4-8BD0-0DF48FB0D360}"/>
                </a:ext>
              </a:extLst>
            </p:cNvPr>
            <p:cNvSpPr/>
            <p:nvPr/>
          </p:nvSpPr>
          <p:spPr>
            <a:xfrm>
              <a:off x="875270" y="5168901"/>
              <a:ext cx="2734962" cy="101566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a:extLst>
                <a:ext uri="{FF2B5EF4-FFF2-40B4-BE49-F238E27FC236}">
                  <a16:creationId xmlns:a16="http://schemas.microsoft.com/office/drawing/2014/main" id="{45CD2CC2-A69D-4329-9A95-F0D21C834BE9}"/>
                </a:ext>
              </a:extLst>
            </p:cNvPr>
            <p:cNvSpPr/>
            <p:nvPr/>
          </p:nvSpPr>
          <p:spPr>
            <a:xfrm>
              <a:off x="875270" y="5312991"/>
              <a:ext cx="2734961" cy="400110"/>
            </a:xfrm>
            <a:prstGeom prst="rect">
              <a:avLst/>
            </a:prstGeom>
            <a:noFill/>
          </p:spPr>
          <p:txBody>
            <a:bodyPr wrap="square" lIns="91440" tIns="45720" rIns="91440" bIns="45720">
              <a:spAutoFit/>
            </a:bodyPr>
            <a:lstStyle/>
            <a:p>
              <a:pPr algn="ctr"/>
              <a:r>
                <a:rPr lang="en-IN" sz="2000" b="1" dirty="0">
                  <a:solidFill>
                    <a:schemeClr val="bg1"/>
                  </a:solidFill>
                </a:rPr>
                <a:t>Mark Massey</a:t>
              </a:r>
              <a:endParaRPr lang="en-US" sz="2000" b="1" cap="none" spc="0" dirty="0">
                <a:ln w="0"/>
                <a:solidFill>
                  <a:schemeClr val="bg1"/>
                </a:solidFill>
                <a:effectLst>
                  <a:outerShdw blurRad="38100" dist="19050" dir="2700000" algn="tl" rotWithShape="0">
                    <a:schemeClr val="dk1">
                      <a:alpha val="40000"/>
                    </a:schemeClr>
                  </a:outerShdw>
                </a:effectLst>
              </a:endParaRPr>
            </a:p>
          </p:txBody>
        </p:sp>
        <p:sp>
          <p:nvSpPr>
            <p:cNvPr id="42" name="Rectangle 41">
              <a:extLst>
                <a:ext uri="{FF2B5EF4-FFF2-40B4-BE49-F238E27FC236}">
                  <a16:creationId xmlns:a16="http://schemas.microsoft.com/office/drawing/2014/main" id="{4BD82FE7-399F-4BBA-91D0-4B032A136D13}"/>
                </a:ext>
              </a:extLst>
            </p:cNvPr>
            <p:cNvSpPr/>
            <p:nvPr/>
          </p:nvSpPr>
          <p:spPr>
            <a:xfrm>
              <a:off x="865775" y="5734085"/>
              <a:ext cx="2734962" cy="276999"/>
            </a:xfrm>
            <a:prstGeom prst="rect">
              <a:avLst/>
            </a:prstGeom>
            <a:noFill/>
          </p:spPr>
          <p:txBody>
            <a:bodyPr wrap="square" lIns="91440" tIns="45720" rIns="91440" bIns="45720">
              <a:spAutoFit/>
            </a:bodyPr>
            <a:lstStyle/>
            <a:p>
              <a:pPr algn="ctr"/>
              <a:r>
                <a:rPr lang="en-US" sz="1200" dirty="0">
                  <a:solidFill>
                    <a:schemeClr val="bg1"/>
                  </a:solidFill>
                </a:rPr>
                <a:t>Vice President of SMA Services Inc</a:t>
              </a:r>
              <a:endParaRPr lang="en-US" sz="1200" b="0" cap="none" spc="0" dirty="0">
                <a:ln w="0"/>
                <a:solidFill>
                  <a:schemeClr val="bg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08868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4A52C-3B29-4074-A3D3-448EE5856AC8}"/>
              </a:ext>
            </a:extLst>
          </p:cNvPr>
          <p:cNvSpPr>
            <a:spLocks noGrp="1"/>
          </p:cNvSpPr>
          <p:nvPr>
            <p:ph type="ctrTitle"/>
          </p:nvPr>
        </p:nvSpPr>
        <p:spPr>
          <a:xfrm>
            <a:off x="0" y="1485900"/>
            <a:ext cx="12192000" cy="2174116"/>
          </a:xfrm>
        </p:spPr>
        <p:txBody>
          <a:bodyPr>
            <a:normAutofit/>
          </a:bodyPr>
          <a:lstStyle/>
          <a:p>
            <a:r>
              <a:rPr lang="en-US" dirty="0"/>
              <a:t>Understanding </a:t>
            </a:r>
            <a:br>
              <a:rPr lang="en-US" dirty="0"/>
            </a:br>
            <a:r>
              <a:rPr lang="en-US" dirty="0"/>
              <a:t>The CARES Act:</a:t>
            </a:r>
          </a:p>
        </p:txBody>
      </p:sp>
      <p:sp>
        <p:nvSpPr>
          <p:cNvPr id="3" name="Subtitle 2">
            <a:extLst>
              <a:ext uri="{FF2B5EF4-FFF2-40B4-BE49-F238E27FC236}">
                <a16:creationId xmlns:a16="http://schemas.microsoft.com/office/drawing/2014/main" id="{BE20EC6E-C7EA-4D4E-A422-3BBC4E5B50E7}"/>
              </a:ext>
            </a:extLst>
          </p:cNvPr>
          <p:cNvSpPr>
            <a:spLocks noGrp="1"/>
          </p:cNvSpPr>
          <p:nvPr>
            <p:ph type="subTitle" idx="1"/>
          </p:nvPr>
        </p:nvSpPr>
        <p:spPr>
          <a:xfrm>
            <a:off x="0" y="3940658"/>
            <a:ext cx="12192000" cy="1431442"/>
          </a:xfrm>
        </p:spPr>
        <p:txBody>
          <a:bodyPr/>
          <a:lstStyle/>
          <a:p>
            <a:r>
              <a:rPr lang="en-US" dirty="0"/>
              <a:t>How the Stimulus Package Will Impact </a:t>
            </a:r>
          </a:p>
          <a:p>
            <a:r>
              <a:rPr lang="en-US" dirty="0"/>
              <a:t>Consumers and Small Businesses </a:t>
            </a:r>
          </a:p>
        </p:txBody>
      </p:sp>
    </p:spTree>
    <p:extLst>
      <p:ext uri="{BB962C8B-B14F-4D97-AF65-F5344CB8AC3E}">
        <p14:creationId xmlns:p14="http://schemas.microsoft.com/office/powerpoint/2010/main" val="1801086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528164" y="1407618"/>
            <a:ext cx="1041400" cy="10414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512217" y="1407618"/>
            <a:ext cx="1041400" cy="10414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44722" y="1407618"/>
            <a:ext cx="1041400" cy="10414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981950" y="6302562"/>
            <a:ext cx="2273674"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7398A3-3D67-41EC-B411-1428348954E9}" type="slidenum">
              <a:rPr lang="en-US" smtClean="0"/>
              <a:pPr/>
              <a:t>12</a:t>
            </a:fld>
            <a:endParaRPr lang="en-US" dirty="0"/>
          </a:p>
        </p:txBody>
      </p:sp>
      <p:sp>
        <p:nvSpPr>
          <p:cNvPr id="25" name="Rectangle 14">
            <a:extLst>
              <a:ext uri="{FF2B5EF4-FFF2-40B4-BE49-F238E27FC236}">
                <a16:creationId xmlns:a16="http://schemas.microsoft.com/office/drawing/2014/main" id="{19F6639E-DA59-DA44-9A2A-D767ED600170}"/>
              </a:ext>
            </a:extLst>
          </p:cNvPr>
          <p:cNvSpPr>
            <a:spLocks noChangeArrowheads="1"/>
          </p:cNvSpPr>
          <p:nvPr/>
        </p:nvSpPr>
        <p:spPr bwMode="auto">
          <a:xfrm>
            <a:off x="7890528" y="3395855"/>
            <a:ext cx="2365096" cy="2757271"/>
          </a:xfrm>
          <a:prstGeom prst="rect">
            <a:avLst/>
          </a:prstGeom>
          <a:solidFill>
            <a:schemeClr val="bg1"/>
          </a:solidFill>
          <a:ln w="19050">
            <a:solidFill>
              <a:schemeClr val="accent5">
                <a:lumMod val="75000"/>
              </a:schemeClr>
            </a:solid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1200" b="1" dirty="0">
                <a:latin typeface="+mj-lt"/>
              </a:rPr>
              <a:t>H.R. 748 CARES Act</a:t>
            </a:r>
          </a:p>
          <a:p>
            <a:pPr>
              <a:lnSpc>
                <a:spcPct val="100000"/>
              </a:lnSpc>
              <a:spcBef>
                <a:spcPct val="0"/>
              </a:spcBef>
              <a:buFontTx/>
              <a:buNone/>
              <a:defRPr/>
            </a:pPr>
            <a:endParaRPr lang="en-US" altLang="en-US" sz="1200" dirty="0">
              <a:latin typeface="+mj-lt"/>
            </a:endParaRPr>
          </a:p>
          <a:p>
            <a:pPr marL="171450" indent="-171450">
              <a:lnSpc>
                <a:spcPct val="100000"/>
              </a:lnSpc>
              <a:spcBef>
                <a:spcPct val="0"/>
              </a:spcBef>
              <a:defRPr/>
            </a:pPr>
            <a:r>
              <a:rPr lang="en-US" altLang="en-US" sz="1400" dirty="0">
                <a:latin typeface="+mj-lt"/>
              </a:rPr>
              <a:t>Major stimulus package ($2 trillion)</a:t>
            </a:r>
          </a:p>
          <a:p>
            <a:pPr marL="171450" indent="-171450">
              <a:lnSpc>
                <a:spcPct val="100000"/>
              </a:lnSpc>
              <a:spcBef>
                <a:spcPct val="0"/>
              </a:spcBef>
              <a:defRPr/>
            </a:pPr>
            <a:r>
              <a:rPr lang="en-US" altLang="en-US" sz="1400" dirty="0">
                <a:latin typeface="+mj-lt"/>
              </a:rPr>
              <a:t>Loans and support to major industries, including airlines and small businesses</a:t>
            </a:r>
          </a:p>
          <a:p>
            <a:pPr marL="171450" indent="-171450">
              <a:lnSpc>
                <a:spcPct val="100000"/>
              </a:lnSpc>
              <a:spcBef>
                <a:spcPct val="0"/>
              </a:spcBef>
              <a:defRPr/>
            </a:pPr>
            <a:r>
              <a:rPr lang="en-US" altLang="en-US" sz="1400" dirty="0">
                <a:latin typeface="+mj-lt"/>
              </a:rPr>
              <a:t>Direct payments to individuals and families</a:t>
            </a:r>
          </a:p>
          <a:p>
            <a:pPr marL="171450" indent="-171450">
              <a:lnSpc>
                <a:spcPct val="100000"/>
              </a:lnSpc>
              <a:spcBef>
                <a:spcPct val="0"/>
              </a:spcBef>
              <a:defRPr/>
            </a:pPr>
            <a:r>
              <a:rPr lang="en-US" altLang="en-US" sz="1400" dirty="0">
                <a:latin typeface="+mj-lt"/>
              </a:rPr>
              <a:t>Became law on 3/27/20</a:t>
            </a:r>
          </a:p>
        </p:txBody>
      </p:sp>
      <p:sp>
        <p:nvSpPr>
          <p:cNvPr id="28" name="TextBox 27"/>
          <p:cNvSpPr txBox="1"/>
          <p:nvPr/>
        </p:nvSpPr>
        <p:spPr>
          <a:xfrm>
            <a:off x="2062780" y="2698302"/>
            <a:ext cx="2011680" cy="461665"/>
          </a:xfrm>
          <a:prstGeom prst="roundRect">
            <a:avLst>
              <a:gd name="adj" fmla="val 0"/>
            </a:avLst>
          </a:prstGeom>
          <a:solidFill>
            <a:schemeClr val="accent5">
              <a:lumMod val="75000"/>
            </a:schemeClr>
          </a:solidFill>
          <a:ln>
            <a:noFill/>
          </a:ln>
        </p:spPr>
        <p:txBody>
          <a:bodyPr wrap="square" rtlCol="0" anchor="ctr">
            <a:spAutoFit/>
          </a:bodyPr>
          <a:lstStyle/>
          <a:p>
            <a:pPr algn="ctr"/>
            <a:r>
              <a:rPr lang="en-US" sz="1200" dirty="0">
                <a:solidFill>
                  <a:schemeClr val="bg1"/>
                </a:solidFill>
              </a:rPr>
              <a:t>Initial support and vaccine development</a:t>
            </a:r>
          </a:p>
        </p:txBody>
      </p:sp>
      <p:sp>
        <p:nvSpPr>
          <p:cNvPr id="32" name="TextBox 31"/>
          <p:cNvSpPr txBox="1"/>
          <p:nvPr/>
        </p:nvSpPr>
        <p:spPr>
          <a:xfrm>
            <a:off x="5045234" y="2698302"/>
            <a:ext cx="2011680" cy="461665"/>
          </a:xfrm>
          <a:prstGeom prst="roundRect">
            <a:avLst>
              <a:gd name="adj" fmla="val 0"/>
            </a:avLst>
          </a:prstGeom>
          <a:solidFill>
            <a:schemeClr val="accent5">
              <a:lumMod val="75000"/>
            </a:schemeClr>
          </a:solidFill>
          <a:ln>
            <a:noFill/>
          </a:ln>
        </p:spPr>
        <p:txBody>
          <a:bodyPr wrap="square" rtlCol="0" anchor="ctr">
            <a:spAutoFit/>
          </a:bodyPr>
          <a:lstStyle/>
          <a:p>
            <a:pPr algn="ctr"/>
            <a:r>
              <a:rPr lang="en-US" sz="1200" dirty="0">
                <a:solidFill>
                  <a:schemeClr val="bg1"/>
                </a:solidFill>
              </a:rPr>
              <a:t>Paid leave, unemployment and food assistance</a:t>
            </a:r>
            <a:endParaRPr lang="en-US" sz="2000" dirty="0">
              <a:solidFill>
                <a:schemeClr val="bg1"/>
              </a:solidFill>
            </a:endParaRPr>
          </a:p>
        </p:txBody>
      </p:sp>
      <p:sp>
        <p:nvSpPr>
          <p:cNvPr id="33" name="TextBox 32"/>
          <p:cNvSpPr txBox="1"/>
          <p:nvPr/>
        </p:nvSpPr>
        <p:spPr>
          <a:xfrm>
            <a:off x="8027688" y="2698302"/>
            <a:ext cx="2011680" cy="461665"/>
          </a:xfrm>
          <a:prstGeom prst="roundRect">
            <a:avLst>
              <a:gd name="adj" fmla="val 0"/>
            </a:avLst>
          </a:prstGeom>
          <a:solidFill>
            <a:schemeClr val="accent5">
              <a:lumMod val="75000"/>
            </a:schemeClr>
          </a:solidFill>
          <a:ln>
            <a:noFill/>
          </a:ln>
        </p:spPr>
        <p:txBody>
          <a:bodyPr wrap="square" rtlCol="0" anchor="ctr">
            <a:spAutoFit/>
          </a:bodyPr>
          <a:lstStyle/>
          <a:p>
            <a:pPr algn="ctr"/>
            <a:r>
              <a:rPr lang="en-US" sz="1200" dirty="0">
                <a:solidFill>
                  <a:schemeClr val="bg1"/>
                </a:solidFill>
              </a:rPr>
              <a:t>Major economic stimulus package</a:t>
            </a:r>
          </a:p>
        </p:txBody>
      </p:sp>
      <p:cxnSp>
        <p:nvCxnSpPr>
          <p:cNvPr id="7" name="Straight Arrow Connector 6"/>
          <p:cNvCxnSpPr/>
          <p:nvPr/>
        </p:nvCxnSpPr>
        <p:spPr>
          <a:xfrm>
            <a:off x="4168687" y="4499843"/>
            <a:ext cx="731520" cy="0"/>
          </a:xfrm>
          <a:prstGeom prst="straightConnector1">
            <a:avLst/>
          </a:prstGeom>
          <a:ln w="38100">
            <a:solidFill>
              <a:schemeClr val="accent5">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151141" y="4499843"/>
            <a:ext cx="731520" cy="0"/>
          </a:xfrm>
          <a:prstGeom prst="straightConnector1">
            <a:avLst/>
          </a:prstGeom>
          <a:ln w="38100">
            <a:solidFill>
              <a:schemeClr val="accent5">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 name="Rectangle 14">
            <a:extLst>
              <a:ext uri="{FF2B5EF4-FFF2-40B4-BE49-F238E27FC236}">
                <a16:creationId xmlns:a16="http://schemas.microsoft.com/office/drawing/2014/main" id="{19F6639E-DA59-DA44-9A2A-D767ED600170}"/>
              </a:ext>
            </a:extLst>
          </p:cNvPr>
          <p:cNvSpPr>
            <a:spLocks noChangeArrowheads="1"/>
          </p:cNvSpPr>
          <p:nvPr/>
        </p:nvSpPr>
        <p:spPr bwMode="auto">
          <a:xfrm>
            <a:off x="1925620" y="3395855"/>
            <a:ext cx="2286000" cy="2757283"/>
          </a:xfrm>
          <a:prstGeom prst="rect">
            <a:avLst/>
          </a:prstGeom>
          <a:solidFill>
            <a:schemeClr val="bg1"/>
          </a:solidFill>
          <a:ln w="19050">
            <a:solidFill>
              <a:schemeClr val="accent5">
                <a:lumMod val="75000"/>
              </a:schemeClr>
            </a:solid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1200" b="1" dirty="0">
                <a:latin typeface="+mj-lt"/>
              </a:rPr>
              <a:t>H.R. 6074 — Coronavirus Preparedness and Response Supplemental Appropriations Act</a:t>
            </a:r>
          </a:p>
          <a:p>
            <a:pPr>
              <a:lnSpc>
                <a:spcPct val="100000"/>
              </a:lnSpc>
              <a:spcBef>
                <a:spcPct val="0"/>
              </a:spcBef>
              <a:buFontTx/>
              <a:buNone/>
              <a:defRPr/>
            </a:pPr>
            <a:endParaRPr lang="en-US" altLang="en-US" sz="1200" dirty="0">
              <a:latin typeface="+mj-lt"/>
            </a:endParaRPr>
          </a:p>
          <a:p>
            <a:pPr marL="171450" indent="-171450">
              <a:lnSpc>
                <a:spcPct val="100000"/>
              </a:lnSpc>
              <a:spcBef>
                <a:spcPct val="0"/>
              </a:spcBef>
              <a:defRPr/>
            </a:pPr>
            <a:r>
              <a:rPr lang="en-US" altLang="en-US" sz="1400" dirty="0">
                <a:latin typeface="+mj-lt"/>
              </a:rPr>
              <a:t>$8.3 billion in COVID-19 response funding for developing a vaccine and preventing further spread of the virus</a:t>
            </a:r>
          </a:p>
          <a:p>
            <a:pPr marL="171450" indent="-171450">
              <a:lnSpc>
                <a:spcPct val="100000"/>
              </a:lnSpc>
              <a:spcBef>
                <a:spcPct val="0"/>
              </a:spcBef>
              <a:defRPr/>
            </a:pPr>
            <a:r>
              <a:rPr lang="en-US" altLang="en-US" sz="1400" dirty="0">
                <a:latin typeface="+mj-lt"/>
              </a:rPr>
              <a:t>$7 billion in SBA loans</a:t>
            </a:r>
          </a:p>
          <a:p>
            <a:pPr marL="171450" indent="-171450">
              <a:lnSpc>
                <a:spcPct val="100000"/>
              </a:lnSpc>
              <a:spcBef>
                <a:spcPct val="0"/>
              </a:spcBef>
              <a:defRPr/>
            </a:pPr>
            <a:r>
              <a:rPr lang="en-US" altLang="en-US" sz="1400" dirty="0">
                <a:latin typeface="+mj-lt"/>
              </a:rPr>
              <a:t>Became law on 3/6/20</a:t>
            </a:r>
          </a:p>
        </p:txBody>
      </p:sp>
      <p:sp>
        <p:nvSpPr>
          <p:cNvPr id="24" name="Rectangle 14">
            <a:extLst>
              <a:ext uri="{FF2B5EF4-FFF2-40B4-BE49-F238E27FC236}">
                <a16:creationId xmlns:a16="http://schemas.microsoft.com/office/drawing/2014/main" id="{19F6639E-DA59-DA44-9A2A-D767ED600170}"/>
              </a:ext>
            </a:extLst>
          </p:cNvPr>
          <p:cNvSpPr>
            <a:spLocks noChangeArrowheads="1"/>
          </p:cNvSpPr>
          <p:nvPr/>
        </p:nvSpPr>
        <p:spPr bwMode="auto">
          <a:xfrm>
            <a:off x="4908073" y="3395855"/>
            <a:ext cx="2293867" cy="2757273"/>
          </a:xfrm>
          <a:prstGeom prst="rect">
            <a:avLst/>
          </a:prstGeom>
          <a:solidFill>
            <a:schemeClr val="bg1"/>
          </a:solidFill>
          <a:ln w="19050">
            <a:solidFill>
              <a:schemeClr val="accent5">
                <a:lumMod val="75000"/>
              </a:schemeClr>
            </a:solid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None/>
              <a:defRPr/>
            </a:pPr>
            <a:r>
              <a:rPr lang="en-US" altLang="en-US" sz="1200" b="1" dirty="0">
                <a:latin typeface="+mj-lt"/>
              </a:rPr>
              <a:t>H.R. 6201 — Families First Coronavirus Response Act</a:t>
            </a:r>
          </a:p>
          <a:p>
            <a:pPr>
              <a:lnSpc>
                <a:spcPct val="100000"/>
              </a:lnSpc>
              <a:spcBef>
                <a:spcPct val="0"/>
              </a:spcBef>
              <a:buNone/>
              <a:defRPr/>
            </a:pPr>
            <a:endParaRPr lang="en-US" altLang="en-US" sz="1200" dirty="0">
              <a:latin typeface="+mj-lt"/>
            </a:endParaRPr>
          </a:p>
          <a:p>
            <a:pPr marL="171450" indent="-171450">
              <a:lnSpc>
                <a:spcPct val="100000"/>
              </a:lnSpc>
              <a:spcBef>
                <a:spcPct val="0"/>
              </a:spcBef>
              <a:defRPr/>
            </a:pPr>
            <a:endParaRPr lang="en-US" altLang="en-US" sz="1200" dirty="0">
              <a:latin typeface="+mj-lt"/>
            </a:endParaRPr>
          </a:p>
          <a:p>
            <a:pPr marL="171450" indent="-171450">
              <a:lnSpc>
                <a:spcPct val="100000"/>
              </a:lnSpc>
              <a:spcBef>
                <a:spcPct val="0"/>
              </a:spcBef>
              <a:defRPr/>
            </a:pPr>
            <a:r>
              <a:rPr lang="en-US" altLang="en-US" sz="1400" dirty="0">
                <a:latin typeface="+mj-lt"/>
              </a:rPr>
              <a:t>$100 billion in worker assistance, including emergency paid sick leave, food assistance, and unemployment payments</a:t>
            </a:r>
          </a:p>
          <a:p>
            <a:pPr marL="171450" indent="-171450">
              <a:lnSpc>
                <a:spcPct val="100000"/>
              </a:lnSpc>
              <a:spcBef>
                <a:spcPct val="0"/>
              </a:spcBef>
              <a:defRPr/>
            </a:pPr>
            <a:r>
              <a:rPr lang="en-US" altLang="en-US" sz="1400" dirty="0">
                <a:latin typeface="+mj-lt"/>
              </a:rPr>
              <a:t>Became law on 3/18/20</a:t>
            </a:r>
          </a:p>
        </p:txBody>
      </p:sp>
      <p:grpSp>
        <p:nvGrpSpPr>
          <p:cNvPr id="4" name="Group 3"/>
          <p:cNvGrpSpPr/>
          <p:nvPr/>
        </p:nvGrpSpPr>
        <p:grpSpPr>
          <a:xfrm>
            <a:off x="2340285" y="1518035"/>
            <a:ext cx="1450274" cy="902203"/>
            <a:chOff x="815523" y="1377979"/>
            <a:chExt cx="1450274" cy="902203"/>
          </a:xfrm>
        </p:grpSpPr>
        <p:sp>
          <p:nvSpPr>
            <p:cNvPr id="2" name="TextBox 1"/>
            <p:cNvSpPr txBox="1"/>
            <p:nvPr/>
          </p:nvSpPr>
          <p:spPr>
            <a:xfrm>
              <a:off x="1210460" y="1633851"/>
              <a:ext cx="660400" cy="646331"/>
            </a:xfrm>
            <a:prstGeom prst="rect">
              <a:avLst/>
            </a:prstGeom>
            <a:noFill/>
          </p:spPr>
          <p:txBody>
            <a:bodyPr wrap="square" rtlCol="0">
              <a:spAutoFit/>
            </a:bodyPr>
            <a:lstStyle/>
            <a:p>
              <a:pPr algn="ctr"/>
              <a:r>
                <a:rPr lang="en-US" sz="3600" b="1" dirty="0">
                  <a:latin typeface="Verdana" panose="020B0604030504040204" pitchFamily="34" charset="0"/>
                  <a:ea typeface="Verdana" panose="020B0604030504040204" pitchFamily="34" charset="0"/>
                </a:rPr>
                <a:t>1</a:t>
              </a:r>
            </a:p>
          </p:txBody>
        </p:sp>
        <p:sp>
          <p:nvSpPr>
            <p:cNvPr id="19" name="TextBox 18"/>
            <p:cNvSpPr txBox="1"/>
            <p:nvPr/>
          </p:nvSpPr>
          <p:spPr>
            <a:xfrm>
              <a:off x="815523" y="1377979"/>
              <a:ext cx="1450274" cy="338554"/>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rPr>
                <a:t>Phase</a:t>
              </a:r>
            </a:p>
          </p:txBody>
        </p:sp>
      </p:grpSp>
      <p:grpSp>
        <p:nvGrpSpPr>
          <p:cNvPr id="5" name="Group 4"/>
          <p:cNvGrpSpPr/>
          <p:nvPr/>
        </p:nvGrpSpPr>
        <p:grpSpPr>
          <a:xfrm>
            <a:off x="5324338" y="1518035"/>
            <a:ext cx="1450274" cy="902203"/>
            <a:chOff x="3249149" y="1377979"/>
            <a:chExt cx="1450274" cy="902203"/>
          </a:xfrm>
        </p:grpSpPr>
        <p:sp>
          <p:nvSpPr>
            <p:cNvPr id="15" name="TextBox 14"/>
            <p:cNvSpPr txBox="1"/>
            <p:nvPr/>
          </p:nvSpPr>
          <p:spPr>
            <a:xfrm>
              <a:off x="3643780" y="1633851"/>
              <a:ext cx="660400" cy="646331"/>
            </a:xfrm>
            <a:prstGeom prst="rect">
              <a:avLst/>
            </a:prstGeom>
            <a:noFill/>
          </p:spPr>
          <p:txBody>
            <a:bodyPr wrap="square" rtlCol="0">
              <a:spAutoFit/>
            </a:bodyPr>
            <a:lstStyle/>
            <a:p>
              <a:pPr algn="ctr"/>
              <a:r>
                <a:rPr lang="en-US" sz="3600" b="1" dirty="0">
                  <a:latin typeface="Verdana" panose="020B0604030504040204" pitchFamily="34" charset="0"/>
                  <a:ea typeface="Verdana" panose="020B0604030504040204" pitchFamily="34" charset="0"/>
                </a:rPr>
                <a:t>2</a:t>
              </a:r>
            </a:p>
          </p:txBody>
        </p:sp>
        <p:sp>
          <p:nvSpPr>
            <p:cNvPr id="20" name="TextBox 19"/>
            <p:cNvSpPr txBox="1"/>
            <p:nvPr/>
          </p:nvSpPr>
          <p:spPr>
            <a:xfrm>
              <a:off x="3249149" y="1377979"/>
              <a:ext cx="1450274" cy="338554"/>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rPr>
                <a:t>Phase</a:t>
              </a:r>
            </a:p>
          </p:txBody>
        </p:sp>
      </p:grpSp>
      <p:grpSp>
        <p:nvGrpSpPr>
          <p:cNvPr id="8" name="Group 7"/>
          <p:cNvGrpSpPr/>
          <p:nvPr/>
        </p:nvGrpSpPr>
        <p:grpSpPr>
          <a:xfrm>
            <a:off x="8308391" y="1518035"/>
            <a:ext cx="1450274" cy="902203"/>
            <a:chOff x="5682774" y="1377979"/>
            <a:chExt cx="1450274" cy="902203"/>
          </a:xfrm>
        </p:grpSpPr>
        <p:sp>
          <p:nvSpPr>
            <p:cNvPr id="18" name="TextBox 17"/>
            <p:cNvSpPr txBox="1"/>
            <p:nvPr/>
          </p:nvSpPr>
          <p:spPr>
            <a:xfrm>
              <a:off x="6077100" y="1633851"/>
              <a:ext cx="660400" cy="646331"/>
            </a:xfrm>
            <a:prstGeom prst="rect">
              <a:avLst/>
            </a:prstGeom>
            <a:noFill/>
          </p:spPr>
          <p:txBody>
            <a:bodyPr wrap="square" rtlCol="0">
              <a:spAutoFit/>
            </a:bodyPr>
            <a:lstStyle/>
            <a:p>
              <a:pPr algn="ctr"/>
              <a:r>
                <a:rPr lang="en-US" sz="3600" b="1" dirty="0">
                  <a:latin typeface="Verdana" panose="020B0604030504040204" pitchFamily="34" charset="0"/>
                  <a:ea typeface="Verdana" panose="020B0604030504040204" pitchFamily="34" charset="0"/>
                </a:rPr>
                <a:t>3</a:t>
              </a:r>
            </a:p>
          </p:txBody>
        </p:sp>
        <p:sp>
          <p:nvSpPr>
            <p:cNvPr id="21" name="TextBox 20"/>
            <p:cNvSpPr txBox="1"/>
            <p:nvPr/>
          </p:nvSpPr>
          <p:spPr>
            <a:xfrm>
              <a:off x="5682774" y="1377979"/>
              <a:ext cx="1450274" cy="338554"/>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rPr>
                <a:t>Phase</a:t>
              </a:r>
            </a:p>
          </p:txBody>
        </p:sp>
      </p:grpSp>
    </p:spTree>
    <p:extLst>
      <p:ext uri="{BB962C8B-B14F-4D97-AF65-F5344CB8AC3E}">
        <p14:creationId xmlns:p14="http://schemas.microsoft.com/office/powerpoint/2010/main" val="3276448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E7457-618D-45C9-A5EA-DDB2C5981D69}"/>
              </a:ext>
            </a:extLst>
          </p:cNvPr>
          <p:cNvSpPr>
            <a:spLocks noGrp="1"/>
          </p:cNvSpPr>
          <p:nvPr>
            <p:ph type="title"/>
          </p:nvPr>
        </p:nvSpPr>
        <p:spPr>
          <a:xfrm>
            <a:off x="2292627" y="1860769"/>
            <a:ext cx="7855640" cy="1325563"/>
          </a:xfrm>
        </p:spPr>
        <p:txBody>
          <a:bodyPr>
            <a:normAutofit fontScale="90000"/>
          </a:bodyPr>
          <a:lstStyle/>
          <a:p>
            <a:r>
              <a:rPr lang="en-US" dirty="0"/>
              <a:t>Phase 1 - Coronavirus Health Funding and Small Business Loans</a:t>
            </a:r>
          </a:p>
        </p:txBody>
      </p:sp>
      <p:sp>
        <p:nvSpPr>
          <p:cNvPr id="3" name="TextBox 2">
            <a:extLst>
              <a:ext uri="{FF2B5EF4-FFF2-40B4-BE49-F238E27FC236}">
                <a16:creationId xmlns:a16="http://schemas.microsoft.com/office/drawing/2014/main" id="{03BDF224-96F6-48DE-BCBE-1340D828F908}"/>
              </a:ext>
            </a:extLst>
          </p:cNvPr>
          <p:cNvSpPr txBox="1"/>
          <p:nvPr/>
        </p:nvSpPr>
        <p:spPr>
          <a:xfrm>
            <a:off x="2292627" y="3848100"/>
            <a:ext cx="7659757"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$8.3 billion in emergency health funding</a:t>
            </a:r>
          </a:p>
          <a:p>
            <a:pPr marL="285750" indent="-285750">
              <a:buFont typeface="Arial" panose="020B0604020202020204" pitchFamily="34" charset="0"/>
              <a:buChar char="•"/>
            </a:pPr>
            <a:r>
              <a:rPr lang="en-US" sz="2800" dirty="0"/>
              <a:t>$7 billion in small business loans</a:t>
            </a:r>
          </a:p>
          <a:p>
            <a:pPr marL="285750" indent="-285750">
              <a:buFont typeface="Arial" panose="020B0604020202020204" pitchFamily="34" charset="0"/>
              <a:buChar char="•"/>
            </a:pPr>
            <a:r>
              <a:rPr lang="en-US" sz="2800" dirty="0"/>
              <a:t>Signed into law March 6, 2020</a:t>
            </a:r>
          </a:p>
          <a:p>
            <a:pPr marL="285750" indent="-285750">
              <a:buFont typeface="Arial" panose="020B0604020202020204" pitchFamily="34" charset="0"/>
              <a:buChar char="•"/>
            </a:pPr>
            <a:r>
              <a:rPr lang="en-US" sz="2800" dirty="0">
                <a:hlinkClick r:id="rId2"/>
              </a:rPr>
              <a:t>Public Law 116-123</a:t>
            </a:r>
            <a:endParaRPr lang="en-US" sz="2800" dirty="0"/>
          </a:p>
        </p:txBody>
      </p:sp>
    </p:spTree>
    <p:extLst>
      <p:ext uri="{BB962C8B-B14F-4D97-AF65-F5344CB8AC3E}">
        <p14:creationId xmlns:p14="http://schemas.microsoft.com/office/powerpoint/2010/main" val="3778121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DD85-D834-49D1-8ED4-D01359024BFC}"/>
              </a:ext>
            </a:extLst>
          </p:cNvPr>
          <p:cNvSpPr>
            <a:spLocks noGrp="1"/>
          </p:cNvSpPr>
          <p:nvPr>
            <p:ph type="title"/>
          </p:nvPr>
        </p:nvSpPr>
        <p:spPr>
          <a:xfrm>
            <a:off x="594638" y="1165939"/>
            <a:ext cx="10131741" cy="1325563"/>
          </a:xfrm>
        </p:spPr>
        <p:txBody>
          <a:bodyPr>
            <a:normAutofit fontScale="90000"/>
          </a:bodyPr>
          <a:lstStyle/>
          <a:p>
            <a:r>
              <a:rPr lang="en-US" dirty="0"/>
              <a:t>SBA Economic Injury Disaster Loans</a:t>
            </a:r>
          </a:p>
        </p:txBody>
      </p:sp>
      <p:sp>
        <p:nvSpPr>
          <p:cNvPr id="3" name="TextBox 2">
            <a:extLst>
              <a:ext uri="{FF2B5EF4-FFF2-40B4-BE49-F238E27FC236}">
                <a16:creationId xmlns:a16="http://schemas.microsoft.com/office/drawing/2014/main" id="{AE4572D4-570B-4507-9D2B-D80B8EA78556}"/>
              </a:ext>
            </a:extLst>
          </p:cNvPr>
          <p:cNvSpPr txBox="1"/>
          <p:nvPr/>
        </p:nvSpPr>
        <p:spPr>
          <a:xfrm>
            <a:off x="594638" y="2315695"/>
            <a:ext cx="8912969" cy="2585323"/>
          </a:xfrm>
          <a:prstGeom prst="rect">
            <a:avLst/>
          </a:prstGeom>
          <a:noFill/>
        </p:spPr>
        <p:txBody>
          <a:bodyPr wrap="square" rtlCol="0">
            <a:spAutoFit/>
          </a:bodyPr>
          <a:lstStyle/>
          <a:p>
            <a:pPr marL="285750" indent="-285750">
              <a:buFont typeface="Arial" panose="020B0604020202020204" pitchFamily="34" charset="0"/>
              <a:buChar char="•"/>
            </a:pPr>
            <a:r>
              <a:rPr lang="en-US" dirty="0"/>
              <a:t>$2 million in assistance for each affected small business</a:t>
            </a:r>
          </a:p>
          <a:p>
            <a:pPr marL="285750" indent="-285750">
              <a:buFont typeface="Arial" panose="020B0604020202020204" pitchFamily="34" charset="0"/>
              <a:buChar char="•"/>
            </a:pPr>
            <a:r>
              <a:rPr lang="en-US" dirty="0"/>
              <a:t>Used to pay fixed debts, payroll, accounts payable and other bills that can’t be paid due to the epidemic’s economic impact</a:t>
            </a:r>
          </a:p>
          <a:p>
            <a:pPr marL="285750" indent="-285750">
              <a:buFont typeface="Arial" panose="020B0604020202020204" pitchFamily="34" charset="0"/>
              <a:buChar char="•"/>
            </a:pPr>
            <a:r>
              <a:rPr lang="en-US" dirty="0"/>
              <a:t>3.75% interest rate for small businesses </a:t>
            </a:r>
          </a:p>
          <a:p>
            <a:pPr marL="285750" indent="-285750">
              <a:buFont typeface="Arial" panose="020B0604020202020204" pitchFamily="34" charset="0"/>
              <a:buChar char="•"/>
            </a:pPr>
            <a:r>
              <a:rPr lang="en-US" dirty="0"/>
              <a:t>2.75% interest rate for nonprofits. </a:t>
            </a:r>
          </a:p>
          <a:p>
            <a:pPr marL="285750" indent="-285750">
              <a:buFont typeface="Arial" panose="020B0604020202020204" pitchFamily="34" charset="0"/>
              <a:buChar char="•"/>
            </a:pPr>
            <a:r>
              <a:rPr lang="en-US" dirty="0"/>
              <a:t>Every type of small business has a size standard identified by a code under the North American Industry Classification System</a:t>
            </a:r>
          </a:p>
          <a:p>
            <a:pPr marL="285750" indent="-285750">
              <a:buFont typeface="Arial" panose="020B0604020202020204" pitchFamily="34" charset="0"/>
              <a:buChar char="•"/>
            </a:pPr>
            <a:r>
              <a:rPr lang="en-US" dirty="0"/>
              <a:t>Apply at SBA’s Disaster Assistance </a:t>
            </a:r>
            <a:r>
              <a:rPr lang="en-US" dirty="0">
                <a:hlinkClick r:id="rId2"/>
              </a:rPr>
              <a:t>website</a:t>
            </a:r>
            <a:r>
              <a:rPr lang="en-US" dirty="0"/>
              <a:t> or call (800) 659-2955</a:t>
            </a:r>
          </a:p>
          <a:p>
            <a:pPr marL="285750"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020F6CB9-554A-4430-A08D-147A773AA17F}"/>
              </a:ext>
            </a:extLst>
          </p:cNvPr>
          <p:cNvSpPr txBox="1"/>
          <p:nvPr/>
        </p:nvSpPr>
        <p:spPr>
          <a:xfrm>
            <a:off x="766916" y="4924116"/>
            <a:ext cx="9463761" cy="1631216"/>
          </a:xfrm>
          <a:prstGeom prst="rect">
            <a:avLst/>
          </a:prstGeom>
          <a:noFill/>
        </p:spPr>
        <p:txBody>
          <a:bodyPr wrap="square" rtlCol="0">
            <a:spAutoFit/>
          </a:bodyPr>
          <a:lstStyle/>
          <a:p>
            <a:r>
              <a:rPr lang="en-US" sz="1400" b="1" i="1" dirty="0"/>
              <a:t>SBA designation for small business insurance agencies or brokerages is $8 million in revenue</a:t>
            </a:r>
          </a:p>
          <a:p>
            <a:endParaRPr lang="en-US" sz="1400" b="1" i="1" dirty="0"/>
          </a:p>
          <a:p>
            <a:r>
              <a:rPr lang="en-US" sz="1400" b="1" i="1" dirty="0"/>
              <a:t>Portfolio management or investment advice are considered small businesses if they have annual sales less than $41.5 million</a:t>
            </a:r>
          </a:p>
          <a:p>
            <a:endParaRPr lang="en-US" sz="1400" b="1" i="1" dirty="0"/>
          </a:p>
          <a:p>
            <a:r>
              <a:rPr lang="en-US" sz="1400" b="1" i="1" dirty="0"/>
              <a:t>Applicant must affirm “Applicant is not in the business of lobbying”</a:t>
            </a:r>
          </a:p>
          <a:p>
            <a:endParaRPr lang="en-US" sz="1600" b="1" i="1" dirty="0"/>
          </a:p>
        </p:txBody>
      </p:sp>
    </p:spTree>
    <p:extLst>
      <p:ext uri="{BB962C8B-B14F-4D97-AF65-F5344CB8AC3E}">
        <p14:creationId xmlns:p14="http://schemas.microsoft.com/office/powerpoint/2010/main" val="728851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8CDF-3926-4DFE-AB04-DD775F601F35}"/>
              </a:ext>
            </a:extLst>
          </p:cNvPr>
          <p:cNvSpPr>
            <a:spLocks noGrp="1"/>
          </p:cNvSpPr>
          <p:nvPr>
            <p:ph type="title"/>
          </p:nvPr>
        </p:nvSpPr>
        <p:spPr>
          <a:xfrm>
            <a:off x="688259" y="1408188"/>
            <a:ext cx="11503741" cy="1325563"/>
          </a:xfrm>
        </p:spPr>
        <p:txBody>
          <a:bodyPr>
            <a:normAutofit fontScale="90000"/>
          </a:bodyPr>
          <a:lstStyle/>
          <a:p>
            <a:r>
              <a:rPr lang="en-US" dirty="0"/>
              <a:t>Phase 2 - Families First Coronavirus Response Act (FFCRA)</a:t>
            </a:r>
          </a:p>
        </p:txBody>
      </p:sp>
      <p:sp>
        <p:nvSpPr>
          <p:cNvPr id="3" name="TextBox 2">
            <a:extLst>
              <a:ext uri="{FF2B5EF4-FFF2-40B4-BE49-F238E27FC236}">
                <a16:creationId xmlns:a16="http://schemas.microsoft.com/office/drawing/2014/main" id="{2E8D3EA1-8EDF-4450-BFF5-0B751D8A1051}"/>
              </a:ext>
            </a:extLst>
          </p:cNvPr>
          <p:cNvSpPr txBox="1"/>
          <p:nvPr/>
        </p:nvSpPr>
        <p:spPr>
          <a:xfrm>
            <a:off x="766916" y="2871188"/>
            <a:ext cx="9133313"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Creates emergency paid leave programs</a:t>
            </a:r>
          </a:p>
          <a:p>
            <a:pPr marL="285750" indent="-285750">
              <a:buFont typeface="Arial" panose="020B0604020202020204" pitchFamily="34" charset="0"/>
              <a:buChar char="•"/>
            </a:pPr>
            <a:r>
              <a:rPr lang="en-US" sz="2000" dirty="0"/>
              <a:t>Applies to employers with fewer than 500 employees</a:t>
            </a:r>
          </a:p>
          <a:p>
            <a:pPr marL="285750" indent="-285750">
              <a:buFont typeface="Arial" panose="020B0604020202020204" pitchFamily="34" charset="0"/>
              <a:buChar char="•"/>
            </a:pPr>
            <a:r>
              <a:rPr lang="en-US" sz="2000" dirty="0"/>
              <a:t>Two weeks paid sick time</a:t>
            </a:r>
          </a:p>
          <a:p>
            <a:pPr marL="285750" indent="-285750">
              <a:buFont typeface="Arial" panose="020B0604020202020204" pitchFamily="34" charset="0"/>
              <a:buChar char="•"/>
            </a:pPr>
            <a:r>
              <a:rPr lang="en-US" sz="2000" dirty="0"/>
              <a:t>10 weeks leave at 2/3 salary</a:t>
            </a:r>
          </a:p>
          <a:p>
            <a:pPr marL="285750" indent="-285750">
              <a:buFont typeface="Arial" panose="020B0604020202020204" pitchFamily="34" charset="0"/>
              <a:buChar char="•"/>
            </a:pPr>
            <a:r>
              <a:rPr lang="en-US" sz="2000" dirty="0"/>
              <a:t>Signed into law March 18, 2020</a:t>
            </a:r>
          </a:p>
        </p:txBody>
      </p:sp>
      <p:sp>
        <p:nvSpPr>
          <p:cNvPr id="4" name="TextBox 3">
            <a:extLst>
              <a:ext uri="{FF2B5EF4-FFF2-40B4-BE49-F238E27FC236}">
                <a16:creationId xmlns:a16="http://schemas.microsoft.com/office/drawing/2014/main" id="{3F4FFDF3-28D1-493B-9FC4-A698F2D4EDB4}"/>
              </a:ext>
            </a:extLst>
          </p:cNvPr>
          <p:cNvSpPr txBox="1"/>
          <p:nvPr/>
        </p:nvSpPr>
        <p:spPr>
          <a:xfrm>
            <a:off x="766916" y="4639842"/>
            <a:ext cx="9675798" cy="1600438"/>
          </a:xfrm>
          <a:prstGeom prst="rect">
            <a:avLst/>
          </a:prstGeom>
          <a:noFill/>
        </p:spPr>
        <p:txBody>
          <a:bodyPr wrap="square" rtlCol="0">
            <a:spAutoFit/>
          </a:bodyPr>
          <a:lstStyle/>
          <a:p>
            <a:pPr algn="ctr"/>
            <a:r>
              <a:rPr lang="en-US" sz="1600" b="1" i="1" dirty="0"/>
              <a:t>Waiting for Guidance</a:t>
            </a:r>
          </a:p>
          <a:p>
            <a:r>
              <a:rPr lang="en-US" sz="1600" b="1" i="1" dirty="0"/>
              <a:t>Exception</a:t>
            </a:r>
            <a:r>
              <a:rPr lang="en-US" sz="1600" i="1" dirty="0"/>
              <a:t>: Employers with fewer than 50 employees, may apply for an exemption to the rules if complying with them would “jeopardize the viability of the business as a going concern.”</a:t>
            </a:r>
          </a:p>
          <a:p>
            <a:r>
              <a:rPr lang="en-US" sz="1600" i="1" dirty="0"/>
              <a:t> </a:t>
            </a:r>
          </a:p>
          <a:p>
            <a:r>
              <a:rPr lang="en-US" sz="1600" b="1" i="1" dirty="0"/>
              <a:t>Government pays</a:t>
            </a:r>
            <a:r>
              <a:rPr lang="en-US" sz="1600" i="1" dirty="0"/>
              <a:t>: Payment will come by way of refundable payroll tax credits. Government-paid paid leave will also be available to self-employed individuals</a:t>
            </a:r>
            <a:r>
              <a:rPr lang="en-US" i="1" dirty="0"/>
              <a:t>.  </a:t>
            </a:r>
          </a:p>
        </p:txBody>
      </p:sp>
    </p:spTree>
    <p:extLst>
      <p:ext uri="{BB962C8B-B14F-4D97-AF65-F5344CB8AC3E}">
        <p14:creationId xmlns:p14="http://schemas.microsoft.com/office/powerpoint/2010/main" val="2416449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8"/>
          <p:cNvSpPr txBox="1">
            <a:spLocks/>
          </p:cNvSpPr>
          <p:nvPr/>
        </p:nvSpPr>
        <p:spPr bwMode="auto">
          <a:xfrm>
            <a:off x="7519711" y="6687705"/>
            <a:ext cx="3043242" cy="340591"/>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bg1"/>
                </a:solidFill>
                <a:latin typeface="Georgia"/>
                <a:cs typeface="Georgia"/>
              </a:rPr>
              <a:t>August Gebhard-Koenigstein | Slide last updated on: March 23, 2020</a:t>
            </a:r>
          </a:p>
        </p:txBody>
      </p:sp>
      <p:sp>
        <p:nvSpPr>
          <p:cNvPr id="9" name="Title 8"/>
          <p:cNvSpPr>
            <a:spLocks noGrp="1"/>
          </p:cNvSpPr>
          <p:nvPr>
            <p:ph type="title" idx="4294967295"/>
          </p:nvPr>
        </p:nvSpPr>
        <p:spPr>
          <a:xfrm>
            <a:off x="0" y="1176988"/>
            <a:ext cx="12192000" cy="641039"/>
          </a:xfrm>
        </p:spPr>
        <p:txBody>
          <a:bodyPr>
            <a:normAutofit fontScale="90000"/>
          </a:bodyPr>
          <a:lstStyle/>
          <a:p>
            <a:pPr algn="ctr"/>
            <a:r>
              <a:rPr lang="en-US" dirty="0">
                <a:solidFill>
                  <a:srgbClr val="002060"/>
                </a:solidFill>
              </a:rPr>
              <a:t>Emergency Paid Leave Requirements</a:t>
            </a:r>
          </a:p>
        </p:txBody>
      </p:sp>
      <p:graphicFrame>
        <p:nvGraphicFramePr>
          <p:cNvPr id="10" name="Table 9"/>
          <p:cNvGraphicFramePr>
            <a:graphicFrameLocks noGrp="1"/>
          </p:cNvGraphicFramePr>
          <p:nvPr>
            <p:extLst>
              <p:ext uri="{D42A27DB-BD31-4B8C-83A1-F6EECF244321}">
                <p14:modId xmlns:p14="http://schemas.microsoft.com/office/powerpoint/2010/main" val="795045099"/>
              </p:ext>
            </p:extLst>
          </p:nvPr>
        </p:nvGraphicFramePr>
        <p:xfrm>
          <a:off x="1524000" y="1828493"/>
          <a:ext cx="8613588" cy="4517348"/>
        </p:xfrm>
        <a:graphic>
          <a:graphicData uri="http://schemas.openxmlformats.org/drawingml/2006/table">
            <a:tbl>
              <a:tblPr firstRow="1" bandRow="1">
                <a:tableStyleId>{7DF18680-E054-41AD-8BC1-D1AEF772440D}</a:tableStyleId>
              </a:tblPr>
              <a:tblGrid>
                <a:gridCol w="1106688">
                  <a:extLst>
                    <a:ext uri="{9D8B030D-6E8A-4147-A177-3AD203B41FA5}">
                      <a16:colId xmlns:a16="http://schemas.microsoft.com/office/drawing/2014/main" val="3849897827"/>
                    </a:ext>
                  </a:extLst>
                </a:gridCol>
                <a:gridCol w="1876725">
                  <a:extLst>
                    <a:ext uri="{9D8B030D-6E8A-4147-A177-3AD203B41FA5}">
                      <a16:colId xmlns:a16="http://schemas.microsoft.com/office/drawing/2014/main" val="3918358124"/>
                    </a:ext>
                  </a:extLst>
                </a:gridCol>
                <a:gridCol w="1876725">
                  <a:extLst>
                    <a:ext uri="{9D8B030D-6E8A-4147-A177-3AD203B41FA5}">
                      <a16:colId xmlns:a16="http://schemas.microsoft.com/office/drawing/2014/main" val="2462098342"/>
                    </a:ext>
                  </a:extLst>
                </a:gridCol>
                <a:gridCol w="1876725">
                  <a:extLst>
                    <a:ext uri="{9D8B030D-6E8A-4147-A177-3AD203B41FA5}">
                      <a16:colId xmlns:a16="http://schemas.microsoft.com/office/drawing/2014/main" val="1523864595"/>
                    </a:ext>
                  </a:extLst>
                </a:gridCol>
                <a:gridCol w="1876725">
                  <a:extLst>
                    <a:ext uri="{9D8B030D-6E8A-4147-A177-3AD203B41FA5}">
                      <a16:colId xmlns:a16="http://schemas.microsoft.com/office/drawing/2014/main" val="3033069978"/>
                    </a:ext>
                  </a:extLst>
                </a:gridCol>
              </a:tblGrid>
              <a:tr h="506543">
                <a:tc>
                  <a:txBody>
                    <a:bodyPr/>
                    <a:lstStyle/>
                    <a:p>
                      <a:pPr>
                        <a:spcAft>
                          <a:spcPts val="300"/>
                        </a:spcAft>
                      </a:pPr>
                      <a:endParaRPr lang="en-US" sz="1000" dirty="0"/>
                    </a:p>
                  </a:txBody>
                  <a:tcPr>
                    <a:solidFill>
                      <a:srgbClr val="002060"/>
                    </a:solidFill>
                  </a:tcPr>
                </a:tc>
                <a:tc>
                  <a:txBody>
                    <a:bodyPr/>
                    <a:lstStyle/>
                    <a:p>
                      <a:pPr>
                        <a:spcAft>
                          <a:spcPts val="300"/>
                        </a:spcAft>
                      </a:pPr>
                      <a:r>
                        <a:rPr lang="en-US" sz="1000" dirty="0">
                          <a:solidFill>
                            <a:schemeClr val="bg1"/>
                          </a:solidFill>
                        </a:rPr>
                        <a:t>What employers</a:t>
                      </a:r>
                      <a:r>
                        <a:rPr lang="en-US" sz="1000" baseline="0" dirty="0">
                          <a:solidFill>
                            <a:schemeClr val="bg1"/>
                          </a:solidFill>
                        </a:rPr>
                        <a:t> does this apply to?</a:t>
                      </a:r>
                      <a:endParaRPr lang="en-US" sz="1000" dirty="0">
                        <a:solidFill>
                          <a:schemeClr val="bg1"/>
                        </a:solidFill>
                      </a:endParaRPr>
                    </a:p>
                  </a:txBody>
                  <a:tcPr>
                    <a:solidFill>
                      <a:srgbClr val="002060"/>
                    </a:solidFill>
                  </a:tcPr>
                </a:tc>
                <a:tc>
                  <a:txBody>
                    <a:bodyPr/>
                    <a:lstStyle/>
                    <a:p>
                      <a:pPr>
                        <a:spcAft>
                          <a:spcPts val="300"/>
                        </a:spcAft>
                      </a:pPr>
                      <a:r>
                        <a:rPr lang="en-US" sz="1000" dirty="0">
                          <a:solidFill>
                            <a:schemeClr val="bg1"/>
                          </a:solidFill>
                        </a:rPr>
                        <a:t>What is the</a:t>
                      </a:r>
                      <a:r>
                        <a:rPr lang="en-US" sz="1000" baseline="0" dirty="0">
                          <a:solidFill>
                            <a:schemeClr val="bg1"/>
                          </a:solidFill>
                        </a:rPr>
                        <a:t> required duration of leave?</a:t>
                      </a:r>
                      <a:endParaRPr lang="en-US" sz="1000" dirty="0">
                        <a:solidFill>
                          <a:schemeClr val="bg1"/>
                        </a:solidFill>
                      </a:endParaRPr>
                    </a:p>
                  </a:txBody>
                  <a:tcPr>
                    <a:solidFill>
                      <a:srgbClr val="002060"/>
                    </a:solidFill>
                  </a:tcPr>
                </a:tc>
                <a:tc>
                  <a:txBody>
                    <a:bodyPr/>
                    <a:lstStyle/>
                    <a:p>
                      <a:pPr>
                        <a:spcAft>
                          <a:spcPts val="300"/>
                        </a:spcAft>
                      </a:pPr>
                      <a:r>
                        <a:rPr lang="en-US" sz="1000" baseline="0" dirty="0">
                          <a:solidFill>
                            <a:schemeClr val="bg1"/>
                          </a:solidFill>
                        </a:rPr>
                        <a:t>What are qualifying reasons for taking leave?</a:t>
                      </a:r>
                      <a:endParaRPr lang="en-US" sz="1000" dirty="0">
                        <a:solidFill>
                          <a:schemeClr val="bg1"/>
                        </a:solidFill>
                      </a:endParaRPr>
                    </a:p>
                  </a:txBody>
                  <a:tcPr>
                    <a:solidFill>
                      <a:srgbClr val="002060"/>
                    </a:solidFill>
                  </a:tcPr>
                </a:tc>
                <a:tc>
                  <a:txBody>
                    <a:bodyPr/>
                    <a:lstStyle/>
                    <a:p>
                      <a:pPr>
                        <a:spcAft>
                          <a:spcPts val="300"/>
                        </a:spcAft>
                      </a:pPr>
                      <a:r>
                        <a:rPr lang="en-US" sz="1000" dirty="0">
                          <a:solidFill>
                            <a:schemeClr val="bg1"/>
                          </a:solidFill>
                        </a:rPr>
                        <a:t>What is</a:t>
                      </a:r>
                      <a:r>
                        <a:rPr lang="en-US" sz="1000" baseline="0" dirty="0">
                          <a:solidFill>
                            <a:schemeClr val="bg1"/>
                          </a:solidFill>
                        </a:rPr>
                        <a:t> the required wage replacement?*</a:t>
                      </a:r>
                      <a:endParaRPr lang="en-US" sz="1000" dirty="0">
                        <a:solidFill>
                          <a:schemeClr val="bg1"/>
                        </a:solidFill>
                      </a:endParaRPr>
                    </a:p>
                  </a:txBody>
                  <a:tcPr>
                    <a:solidFill>
                      <a:srgbClr val="002060"/>
                    </a:solidFill>
                  </a:tcPr>
                </a:tc>
                <a:extLst>
                  <a:ext uri="{0D108BD9-81ED-4DB2-BD59-A6C34878D82A}">
                    <a16:rowId xmlns:a16="http://schemas.microsoft.com/office/drawing/2014/main" val="529984456"/>
                  </a:ext>
                </a:extLst>
              </a:tr>
              <a:tr h="2129130">
                <a:tc>
                  <a:txBody>
                    <a:bodyPr/>
                    <a:lstStyle/>
                    <a:p>
                      <a:pPr>
                        <a:spcAft>
                          <a:spcPts val="300"/>
                        </a:spcAft>
                      </a:pPr>
                      <a:r>
                        <a:rPr lang="en-US" sz="1000" b="1" dirty="0">
                          <a:solidFill>
                            <a:schemeClr val="tx1"/>
                          </a:solidFill>
                        </a:rPr>
                        <a:t>Paid</a:t>
                      </a:r>
                      <a:r>
                        <a:rPr lang="en-US" sz="1000" b="1" baseline="0" dirty="0">
                          <a:solidFill>
                            <a:schemeClr val="tx1"/>
                          </a:solidFill>
                        </a:rPr>
                        <a:t> sick leave</a:t>
                      </a:r>
                    </a:p>
                    <a:p>
                      <a:pPr>
                        <a:spcAft>
                          <a:spcPts val="300"/>
                        </a:spcAft>
                      </a:pPr>
                      <a:endParaRPr lang="en-US" sz="1000" baseline="0" dirty="0">
                        <a:solidFill>
                          <a:schemeClr val="tx1"/>
                        </a:solidFill>
                      </a:endParaRPr>
                    </a:p>
                    <a:p>
                      <a:pPr>
                        <a:spcAft>
                          <a:spcPts val="300"/>
                        </a:spcAft>
                      </a:pPr>
                      <a:r>
                        <a:rPr lang="en-US" sz="1000" b="1" baseline="0" dirty="0">
                          <a:solidFill>
                            <a:schemeClr val="tx1"/>
                          </a:solidFill>
                        </a:rPr>
                        <a:t>Takes effect: </a:t>
                      </a:r>
                      <a:r>
                        <a:rPr lang="en-US" sz="1000" baseline="0" dirty="0">
                          <a:solidFill>
                            <a:schemeClr val="tx1"/>
                          </a:solidFill>
                        </a:rPr>
                        <a:t>April 2, 2020</a:t>
                      </a:r>
                    </a:p>
                    <a:p>
                      <a:pPr>
                        <a:spcAft>
                          <a:spcPts val="300"/>
                        </a:spcAft>
                      </a:pPr>
                      <a:endParaRPr lang="en-US" sz="1000" baseline="0" dirty="0">
                        <a:solidFill>
                          <a:schemeClr val="tx1"/>
                        </a:solidFill>
                      </a:endParaRPr>
                    </a:p>
                    <a:p>
                      <a:pPr>
                        <a:spcAft>
                          <a:spcPts val="300"/>
                        </a:spcAft>
                      </a:pPr>
                      <a:r>
                        <a:rPr lang="en-US" sz="1000" b="1" baseline="0" dirty="0">
                          <a:solidFill>
                            <a:schemeClr val="tx1"/>
                          </a:solidFill>
                        </a:rPr>
                        <a:t>Expires: </a:t>
                      </a:r>
                      <a:r>
                        <a:rPr lang="en-US" sz="1000" b="0" baseline="0" dirty="0">
                          <a:solidFill>
                            <a:schemeClr val="tx1"/>
                          </a:solidFill>
                        </a:rPr>
                        <a:t>December 31, 2020</a:t>
                      </a:r>
                      <a:endParaRPr lang="en-US" sz="1000" b="1" dirty="0">
                        <a:solidFill>
                          <a:schemeClr val="tx1"/>
                        </a:solidFill>
                      </a:endParaRPr>
                    </a:p>
                  </a:txBody>
                  <a:tcPr/>
                </a:tc>
                <a:tc>
                  <a:txBody>
                    <a:bodyPr/>
                    <a:lstStyle/>
                    <a:p>
                      <a:pPr marL="171450" indent="-171450">
                        <a:spcAft>
                          <a:spcPts val="300"/>
                        </a:spcAft>
                        <a:buFont typeface="Arial" panose="020B0604020202020204" pitchFamily="34" charset="0"/>
                        <a:buChar char="•"/>
                      </a:pPr>
                      <a:r>
                        <a:rPr lang="en-US" sz="1000" dirty="0">
                          <a:solidFill>
                            <a:schemeClr val="tx1"/>
                          </a:solidFill>
                        </a:rPr>
                        <a:t>Private sector employers that</a:t>
                      </a:r>
                      <a:r>
                        <a:rPr lang="en-US" sz="1000" baseline="0" dirty="0">
                          <a:solidFill>
                            <a:schemeClr val="tx1"/>
                          </a:solidFill>
                        </a:rPr>
                        <a:t> have fewer than 500 employees</a:t>
                      </a:r>
                    </a:p>
                    <a:p>
                      <a:pPr marL="171450" indent="-171450">
                        <a:spcAft>
                          <a:spcPts val="300"/>
                        </a:spcAft>
                        <a:buFont typeface="Arial" panose="020B0604020202020204" pitchFamily="34" charset="0"/>
                        <a:buChar char="•"/>
                      </a:pPr>
                      <a:r>
                        <a:rPr lang="en-US" sz="1000" baseline="0" dirty="0">
                          <a:solidFill>
                            <a:schemeClr val="tx1"/>
                          </a:solidFill>
                        </a:rPr>
                        <a:t>Public sector employers that have one or more employees</a:t>
                      </a:r>
                    </a:p>
                    <a:p>
                      <a:pPr marL="171450" indent="-171450">
                        <a:spcAft>
                          <a:spcPts val="300"/>
                        </a:spcAft>
                        <a:buFont typeface="Arial" panose="020B0604020202020204" pitchFamily="34" charset="0"/>
                        <a:buChar char="•"/>
                      </a:pPr>
                      <a:r>
                        <a:rPr lang="en-US" sz="1000" i="1" baseline="0" dirty="0">
                          <a:solidFill>
                            <a:schemeClr val="tx1"/>
                          </a:solidFill>
                        </a:rPr>
                        <a:t>Small businesses with less than 50 employees may be exempted if leave requirements would burden the business too much</a:t>
                      </a:r>
                      <a:endParaRPr lang="en-US" sz="1000" dirty="0">
                        <a:solidFill>
                          <a:schemeClr val="tx1"/>
                        </a:solidFill>
                      </a:endParaRPr>
                    </a:p>
                  </a:txBody>
                  <a:tcPr/>
                </a:tc>
                <a:tc>
                  <a:txBody>
                    <a:bodyPr/>
                    <a:lstStyle/>
                    <a:p>
                      <a:pPr marL="171450" indent="-171450">
                        <a:spcAft>
                          <a:spcPts val="300"/>
                        </a:spcAft>
                        <a:buFont typeface="Arial" panose="020B0604020202020204" pitchFamily="34" charset="0"/>
                        <a:buChar char="•"/>
                      </a:pPr>
                      <a:r>
                        <a:rPr lang="en-US" sz="1000" dirty="0">
                          <a:solidFill>
                            <a:schemeClr val="tx1"/>
                          </a:solidFill>
                        </a:rPr>
                        <a:t>Two</a:t>
                      </a:r>
                      <a:r>
                        <a:rPr lang="en-US" sz="1000" baseline="0" dirty="0">
                          <a:solidFill>
                            <a:schemeClr val="tx1"/>
                          </a:solidFill>
                        </a:rPr>
                        <a:t> weeks of paid sick leave for full-time employees that meet leave eligibility requirements </a:t>
                      </a:r>
                    </a:p>
                    <a:p>
                      <a:pPr marL="171450" indent="-171450">
                        <a:spcAft>
                          <a:spcPts val="300"/>
                        </a:spcAft>
                        <a:buFont typeface="Arial" panose="020B0604020202020204" pitchFamily="34" charset="0"/>
                        <a:buChar char="•"/>
                      </a:pPr>
                      <a:r>
                        <a:rPr lang="en-US" sz="1000" dirty="0">
                          <a:solidFill>
                            <a:schemeClr val="tx1"/>
                          </a:solidFill>
                        </a:rPr>
                        <a:t>Part-time</a:t>
                      </a:r>
                      <a:r>
                        <a:rPr lang="en-US" sz="1000" baseline="0" dirty="0">
                          <a:solidFill>
                            <a:schemeClr val="tx1"/>
                          </a:solidFill>
                        </a:rPr>
                        <a:t> employee leave is based on the average hours they work</a:t>
                      </a:r>
                      <a:endParaRPr lang="en-US" sz="1000" dirty="0">
                        <a:solidFill>
                          <a:schemeClr val="tx1"/>
                        </a:solidFill>
                      </a:endParaRPr>
                    </a:p>
                  </a:txBody>
                  <a:tcPr/>
                </a:tc>
                <a:tc>
                  <a:txBody>
                    <a:bodyPr/>
                    <a:lstStyle/>
                    <a:p>
                      <a:pPr marL="0" indent="0">
                        <a:spcAft>
                          <a:spcPts val="300"/>
                        </a:spcAft>
                        <a:buFont typeface="+mj-lt"/>
                        <a:buNone/>
                      </a:pPr>
                      <a:r>
                        <a:rPr lang="en-US" sz="1000" b="1" dirty="0">
                          <a:solidFill>
                            <a:schemeClr val="tx1"/>
                          </a:solidFill>
                        </a:rPr>
                        <a:t>1. </a:t>
                      </a:r>
                      <a:r>
                        <a:rPr lang="en-US" sz="1000" dirty="0">
                          <a:solidFill>
                            <a:schemeClr val="tx1"/>
                          </a:solidFill>
                        </a:rPr>
                        <a:t>Gov.</a:t>
                      </a:r>
                      <a:r>
                        <a:rPr lang="en-US" sz="1000" baseline="0" dirty="0">
                          <a:solidFill>
                            <a:schemeClr val="tx1"/>
                          </a:solidFill>
                        </a:rPr>
                        <a:t> mandated COVID-19 related quarantine</a:t>
                      </a:r>
                    </a:p>
                    <a:p>
                      <a:pPr marL="0" indent="0">
                        <a:spcAft>
                          <a:spcPts val="300"/>
                        </a:spcAft>
                        <a:buFont typeface="+mj-lt"/>
                        <a:buNone/>
                      </a:pPr>
                      <a:r>
                        <a:rPr lang="en-US" sz="1000" b="1" baseline="0" dirty="0">
                          <a:solidFill>
                            <a:schemeClr val="tx1"/>
                          </a:solidFill>
                        </a:rPr>
                        <a:t>2. </a:t>
                      </a:r>
                      <a:r>
                        <a:rPr lang="en-US" sz="1000" baseline="0" dirty="0">
                          <a:solidFill>
                            <a:schemeClr val="tx1"/>
                          </a:solidFill>
                        </a:rPr>
                        <a:t>Health care provider advised quarantine</a:t>
                      </a:r>
                    </a:p>
                    <a:p>
                      <a:pPr marL="0" indent="0">
                        <a:spcAft>
                          <a:spcPts val="300"/>
                        </a:spcAft>
                        <a:buFont typeface="+mj-lt"/>
                        <a:buNone/>
                      </a:pPr>
                      <a:r>
                        <a:rPr lang="en-US" sz="1000" b="1" baseline="0" dirty="0">
                          <a:solidFill>
                            <a:schemeClr val="tx1"/>
                          </a:solidFill>
                        </a:rPr>
                        <a:t>3. </a:t>
                      </a:r>
                      <a:r>
                        <a:rPr lang="en-US" sz="1000" baseline="0" dirty="0">
                          <a:solidFill>
                            <a:schemeClr val="tx1"/>
                          </a:solidFill>
                        </a:rPr>
                        <a:t>Experiencing symptoms or seeking diagnosis</a:t>
                      </a:r>
                    </a:p>
                    <a:p>
                      <a:pPr marL="0" indent="0">
                        <a:spcAft>
                          <a:spcPts val="300"/>
                        </a:spcAft>
                        <a:buFont typeface="+mj-lt"/>
                        <a:buNone/>
                      </a:pPr>
                      <a:r>
                        <a:rPr lang="en-US" sz="1000" b="1" baseline="0" dirty="0">
                          <a:solidFill>
                            <a:schemeClr val="tx1"/>
                          </a:solidFill>
                        </a:rPr>
                        <a:t>4. </a:t>
                      </a:r>
                      <a:r>
                        <a:rPr lang="en-US" sz="1000" baseline="0" dirty="0">
                          <a:solidFill>
                            <a:schemeClr val="tx1"/>
                          </a:solidFill>
                        </a:rPr>
                        <a:t>Caring for quarantined individuals </a:t>
                      </a:r>
                      <a:r>
                        <a:rPr lang="en-US" sz="1000" i="1" baseline="0" dirty="0">
                          <a:solidFill>
                            <a:schemeClr val="tx1"/>
                          </a:solidFill>
                        </a:rPr>
                        <a:t>or </a:t>
                      </a:r>
                      <a:r>
                        <a:rPr lang="en-US" sz="1000" i="0" baseline="0" dirty="0">
                          <a:solidFill>
                            <a:schemeClr val="tx1"/>
                          </a:solidFill>
                        </a:rPr>
                        <a:t>children who are at home due to COVID-19</a:t>
                      </a:r>
                    </a:p>
                    <a:p>
                      <a:pPr marL="0" indent="0">
                        <a:spcAft>
                          <a:spcPts val="300"/>
                        </a:spcAft>
                        <a:buFont typeface="+mj-lt"/>
                        <a:buNone/>
                      </a:pPr>
                      <a:r>
                        <a:rPr lang="en-US" sz="1000" b="1" i="0" baseline="0" dirty="0">
                          <a:solidFill>
                            <a:schemeClr val="tx1"/>
                          </a:solidFill>
                        </a:rPr>
                        <a:t>5. </a:t>
                      </a:r>
                      <a:r>
                        <a:rPr lang="en-US" sz="1000" i="0" baseline="0" dirty="0">
                          <a:solidFill>
                            <a:schemeClr val="tx1"/>
                          </a:solidFill>
                        </a:rPr>
                        <a:t>Experiencing a similar condition as defined by HHS</a:t>
                      </a:r>
                      <a:endParaRPr lang="en-US" sz="1000" baseline="0" dirty="0">
                        <a:solidFill>
                          <a:schemeClr val="tx1"/>
                        </a:solidFill>
                      </a:endParaRPr>
                    </a:p>
                  </a:txBody>
                  <a:tcPr/>
                </a:tc>
                <a:tc>
                  <a:txBody>
                    <a:bodyPr/>
                    <a:lstStyle/>
                    <a:p>
                      <a:pPr marL="171450" indent="-171450">
                        <a:spcAft>
                          <a:spcPts val="300"/>
                        </a:spcAft>
                        <a:buFont typeface="Arial" panose="020B0604020202020204" pitchFamily="34" charset="0"/>
                        <a:buChar char="•"/>
                      </a:pPr>
                      <a:r>
                        <a:rPr lang="en-US" sz="1000" b="1" dirty="0">
                          <a:solidFill>
                            <a:schemeClr val="tx1"/>
                          </a:solidFill>
                        </a:rPr>
                        <a:t>If</a:t>
                      </a:r>
                      <a:r>
                        <a:rPr lang="en-US" sz="1000" b="1" baseline="0" dirty="0">
                          <a:solidFill>
                            <a:schemeClr val="tx1"/>
                          </a:solidFill>
                        </a:rPr>
                        <a:t> home due to reasons 1-3: </a:t>
                      </a:r>
                      <a:r>
                        <a:rPr lang="en-US" sz="1000" dirty="0">
                          <a:solidFill>
                            <a:schemeClr val="tx1"/>
                          </a:solidFill>
                        </a:rPr>
                        <a:t>Regular</a:t>
                      </a:r>
                      <a:r>
                        <a:rPr lang="en-US" sz="1000" baseline="0" dirty="0">
                          <a:solidFill>
                            <a:schemeClr val="tx1"/>
                          </a:solidFill>
                        </a:rPr>
                        <a:t> rate of pay, capped at $511 daily and $5,110  </a:t>
                      </a:r>
                      <a:r>
                        <a:rPr lang="en-US" sz="1000" b="0" baseline="0" dirty="0">
                          <a:solidFill>
                            <a:schemeClr val="tx1"/>
                          </a:solidFill>
                        </a:rPr>
                        <a:t>in the aggregate</a:t>
                      </a:r>
                      <a:endParaRPr lang="en-US" sz="1000" b="1" dirty="0">
                        <a:solidFill>
                          <a:schemeClr val="tx1"/>
                        </a:solidFill>
                      </a:endParaRPr>
                    </a:p>
                    <a:p>
                      <a:pPr marL="171450" indent="-171450">
                        <a:spcAft>
                          <a:spcPts val="300"/>
                        </a:spcAft>
                        <a:buFont typeface="Arial" panose="020B0604020202020204" pitchFamily="34" charset="0"/>
                        <a:buChar char="•"/>
                      </a:pPr>
                      <a:r>
                        <a:rPr lang="en-US" sz="1000" b="1" baseline="0" dirty="0">
                          <a:solidFill>
                            <a:schemeClr val="tx1"/>
                          </a:solidFill>
                        </a:rPr>
                        <a:t>If home due to reasons 4-5: </a:t>
                      </a:r>
                      <a:r>
                        <a:rPr lang="en-US" sz="1000" b="0" baseline="0" dirty="0">
                          <a:solidFill>
                            <a:schemeClr val="tx1"/>
                          </a:solidFill>
                        </a:rPr>
                        <a:t>2/3 of regular rate of pay, capped at $200 daily and $2,000 in the aggregate</a:t>
                      </a:r>
                      <a:endParaRPr lang="en-US" sz="1000" b="1" dirty="0">
                        <a:solidFill>
                          <a:schemeClr val="tx1"/>
                        </a:solidFill>
                      </a:endParaRPr>
                    </a:p>
                  </a:txBody>
                  <a:tcPr/>
                </a:tc>
                <a:extLst>
                  <a:ext uri="{0D108BD9-81ED-4DB2-BD59-A6C34878D82A}">
                    <a16:rowId xmlns:a16="http://schemas.microsoft.com/office/drawing/2014/main" val="3691776709"/>
                  </a:ext>
                </a:extLst>
              </a:tr>
              <a:tr h="1881675">
                <a:tc>
                  <a:txBody>
                    <a:bodyPr/>
                    <a:lstStyle/>
                    <a:p>
                      <a:pPr>
                        <a:spcAft>
                          <a:spcPts val="300"/>
                        </a:spcAft>
                      </a:pPr>
                      <a:r>
                        <a:rPr lang="en-US" sz="1000" b="1" dirty="0">
                          <a:solidFill>
                            <a:schemeClr val="tx1"/>
                          </a:solidFill>
                        </a:rPr>
                        <a:t>Family and medical leave</a:t>
                      </a:r>
                    </a:p>
                    <a:p>
                      <a:pPr>
                        <a:spcAft>
                          <a:spcPts val="300"/>
                        </a:spcAft>
                      </a:pPr>
                      <a:endParaRPr lang="en-US" sz="1000" dirty="0">
                        <a:solidFill>
                          <a:schemeClr val="tx1"/>
                        </a:solidFill>
                      </a:endParaRPr>
                    </a:p>
                    <a:p>
                      <a:pPr>
                        <a:spcAft>
                          <a:spcPts val="300"/>
                        </a:spcAft>
                      </a:pPr>
                      <a:r>
                        <a:rPr lang="en-US" sz="1000" b="1" baseline="0" dirty="0">
                          <a:solidFill>
                            <a:schemeClr val="tx1"/>
                          </a:solidFill>
                        </a:rPr>
                        <a:t>Takes effect: </a:t>
                      </a:r>
                      <a:r>
                        <a:rPr lang="en-US" sz="1000" baseline="0" dirty="0">
                          <a:solidFill>
                            <a:schemeClr val="tx1"/>
                          </a:solidFill>
                        </a:rPr>
                        <a:t>April 2, 2020</a:t>
                      </a:r>
                    </a:p>
                    <a:p>
                      <a:pPr>
                        <a:spcAft>
                          <a:spcPts val="300"/>
                        </a:spcAft>
                      </a:pPr>
                      <a:endParaRPr lang="en-US" sz="1000" baseline="0" dirty="0">
                        <a:solidFill>
                          <a:schemeClr val="tx1"/>
                        </a:solidFill>
                      </a:endParaRPr>
                    </a:p>
                    <a:p>
                      <a:pPr>
                        <a:spcAft>
                          <a:spcPts val="300"/>
                        </a:spcAft>
                      </a:pPr>
                      <a:r>
                        <a:rPr lang="en-US" sz="1000" b="1" baseline="0" dirty="0">
                          <a:solidFill>
                            <a:schemeClr val="tx1"/>
                          </a:solidFill>
                        </a:rPr>
                        <a:t>Expires: </a:t>
                      </a:r>
                      <a:r>
                        <a:rPr lang="en-US" sz="1000" b="0" baseline="0" dirty="0">
                          <a:solidFill>
                            <a:schemeClr val="tx1"/>
                          </a:solidFill>
                        </a:rPr>
                        <a:t>December 31, 2020</a:t>
                      </a:r>
                      <a:endParaRPr lang="en-US" sz="1000" b="1" dirty="0">
                        <a:solidFill>
                          <a:schemeClr val="tx1"/>
                        </a:solidFill>
                      </a:endParaRPr>
                    </a:p>
                    <a:p>
                      <a:pPr>
                        <a:spcAft>
                          <a:spcPts val="300"/>
                        </a:spcAft>
                      </a:pPr>
                      <a:endParaRPr lang="en-US" sz="1000" dirty="0">
                        <a:solidFill>
                          <a:schemeClr val="tx1"/>
                        </a:solidFill>
                      </a:endParaRPr>
                    </a:p>
                  </a:txBody>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dirty="0">
                          <a:solidFill>
                            <a:schemeClr val="tx1"/>
                          </a:solidFill>
                        </a:rPr>
                        <a:t>Private sector employers that</a:t>
                      </a:r>
                      <a:r>
                        <a:rPr lang="en-US" sz="1000" baseline="0" dirty="0">
                          <a:solidFill>
                            <a:schemeClr val="tx1"/>
                          </a:solidFill>
                        </a:rPr>
                        <a:t> have fewer than 500 employees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i="1" baseline="0" dirty="0">
                          <a:solidFill>
                            <a:schemeClr val="tx1"/>
                          </a:solidFill>
                        </a:rPr>
                        <a:t>Small businesses with less than 50 employees may be exempted if leave requirements would burden the business too much</a:t>
                      </a:r>
                      <a:endParaRPr lang="en-US" sz="1000" dirty="0">
                        <a:solidFill>
                          <a:schemeClr val="tx1"/>
                        </a:solidFill>
                      </a:endParaRPr>
                    </a:p>
                  </a:txBody>
                  <a:tcPr/>
                </a:tc>
                <a:tc>
                  <a:txBody>
                    <a:bodyPr/>
                    <a:lstStyle/>
                    <a:p>
                      <a:pPr marL="171450" indent="-171450">
                        <a:spcAft>
                          <a:spcPts val="300"/>
                        </a:spcAft>
                        <a:buFont typeface="Arial" panose="020B0604020202020204" pitchFamily="34" charset="0"/>
                        <a:buChar char="•"/>
                      </a:pPr>
                      <a:r>
                        <a:rPr lang="en-US" sz="1000" dirty="0">
                          <a:solidFill>
                            <a:schemeClr val="tx1"/>
                          </a:solidFill>
                        </a:rPr>
                        <a:t>Ten weeks of paid family and medical leave for full-time</a:t>
                      </a:r>
                      <a:r>
                        <a:rPr lang="en-US" sz="1000" baseline="0" dirty="0">
                          <a:solidFill>
                            <a:schemeClr val="tx1"/>
                          </a:solidFill>
                        </a:rPr>
                        <a:t> employees that have been with the company for at least a month</a:t>
                      </a:r>
                    </a:p>
                    <a:p>
                      <a:pPr marL="171450" indent="-171450">
                        <a:spcAft>
                          <a:spcPts val="300"/>
                        </a:spcAft>
                        <a:buFont typeface="Arial" panose="020B0604020202020204" pitchFamily="34" charset="0"/>
                        <a:buChar char="•"/>
                      </a:pPr>
                      <a:r>
                        <a:rPr lang="en-US" sz="1000" baseline="0" dirty="0">
                          <a:solidFill>
                            <a:schemeClr val="tx1"/>
                          </a:solidFill>
                        </a:rPr>
                        <a:t>Part-time employees are “eligible for leave for the number of hours that the employee is normally scheduled to work over that period”</a:t>
                      </a:r>
                      <a:endParaRPr lang="en-US" sz="1000" dirty="0">
                        <a:solidFill>
                          <a:schemeClr val="tx1"/>
                        </a:solidFill>
                      </a:endParaRPr>
                    </a:p>
                  </a:txBody>
                  <a:tcPr/>
                </a:tc>
                <a:tc>
                  <a:txBody>
                    <a:bodyPr/>
                    <a:lstStyle/>
                    <a:p>
                      <a:pPr marL="171450" indent="-171450">
                        <a:spcAft>
                          <a:spcPts val="300"/>
                        </a:spcAft>
                        <a:buFont typeface="Arial" panose="020B0604020202020204" pitchFamily="34" charset="0"/>
                        <a:buChar char="•"/>
                      </a:pPr>
                      <a:r>
                        <a:rPr lang="en-US" sz="1000" baseline="0" dirty="0">
                          <a:solidFill>
                            <a:schemeClr val="tx1"/>
                          </a:solidFill>
                        </a:rPr>
                        <a:t>Unable to work or telework because caring for quarantined individuals </a:t>
                      </a:r>
                      <a:r>
                        <a:rPr lang="en-US" sz="1000" i="0" baseline="0" dirty="0">
                          <a:solidFill>
                            <a:schemeClr val="tx1"/>
                          </a:solidFill>
                        </a:rPr>
                        <a:t>or children who are at home due to COVID-19</a:t>
                      </a:r>
                    </a:p>
                  </a:txBody>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dirty="0">
                          <a:solidFill>
                            <a:schemeClr val="tx1"/>
                          </a:solidFill>
                        </a:rPr>
                        <a:t>At</a:t>
                      </a:r>
                      <a:r>
                        <a:rPr lang="en-US" sz="1000" baseline="0" dirty="0">
                          <a:solidFill>
                            <a:schemeClr val="tx1"/>
                          </a:solidFill>
                        </a:rPr>
                        <a:t> least 2/3 of regular rate of pay, capped at $200 daily and $10,000 </a:t>
                      </a:r>
                      <a:r>
                        <a:rPr lang="en-US" sz="1000" b="0" baseline="0" dirty="0">
                          <a:solidFill>
                            <a:schemeClr val="tx1"/>
                          </a:solidFill>
                        </a:rPr>
                        <a:t>in the aggregate</a:t>
                      </a:r>
                      <a:endParaRPr lang="en-US" sz="1000" b="1" dirty="0">
                        <a:solidFill>
                          <a:schemeClr val="tx1"/>
                        </a:solidFill>
                      </a:endParaRPr>
                    </a:p>
                    <a:p>
                      <a:pPr marL="171450" indent="-171450">
                        <a:spcAft>
                          <a:spcPts val="300"/>
                        </a:spcAft>
                        <a:buFont typeface="Arial" panose="020B0604020202020204" pitchFamily="34" charset="0"/>
                        <a:buChar char="•"/>
                      </a:pPr>
                      <a:endParaRPr lang="en-US" sz="1000" dirty="0">
                        <a:solidFill>
                          <a:schemeClr val="tx1"/>
                        </a:solidFill>
                      </a:endParaRPr>
                    </a:p>
                  </a:txBody>
                  <a:tcPr/>
                </a:tc>
                <a:extLst>
                  <a:ext uri="{0D108BD9-81ED-4DB2-BD59-A6C34878D82A}">
                    <a16:rowId xmlns:a16="http://schemas.microsoft.com/office/drawing/2014/main" val="194964294"/>
                  </a:ext>
                </a:extLst>
              </a:tr>
            </a:tbl>
          </a:graphicData>
        </a:graphic>
      </p:graphicFrame>
      <p:sp>
        <p:nvSpPr>
          <p:cNvPr id="21" name="Text Placeholder 18"/>
          <p:cNvSpPr txBox="1">
            <a:spLocks/>
          </p:cNvSpPr>
          <p:nvPr/>
        </p:nvSpPr>
        <p:spPr bwMode="auto">
          <a:xfrm>
            <a:off x="1524000" y="6666774"/>
            <a:ext cx="8247721" cy="191226"/>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bg1"/>
                </a:solidFill>
                <a:latin typeface="+mj-lt"/>
                <a:cs typeface="Georgia"/>
              </a:rPr>
              <a:t>Sources: Ways and Means Republicans, Department of Labor.</a:t>
            </a:r>
          </a:p>
        </p:txBody>
      </p:sp>
      <p:sp>
        <p:nvSpPr>
          <p:cNvPr id="22" name="Text Placeholder 18"/>
          <p:cNvSpPr txBox="1">
            <a:spLocks/>
          </p:cNvSpPr>
          <p:nvPr/>
        </p:nvSpPr>
        <p:spPr bwMode="auto">
          <a:xfrm>
            <a:off x="1524000" y="6521665"/>
            <a:ext cx="6679056" cy="160511"/>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i="1" dirty="0">
                <a:solidFill>
                  <a:schemeClr val="bg1"/>
                </a:solidFill>
                <a:latin typeface="+mj-lt"/>
                <a:cs typeface="Georgia"/>
              </a:rPr>
              <a:t>*Private sector employers that have less than 500 employees are eligible for a 100% payroll tax credit to cover required leave wages and certain medical expenses</a:t>
            </a:r>
          </a:p>
        </p:txBody>
      </p:sp>
    </p:spTree>
    <p:extLst>
      <p:ext uri="{BB962C8B-B14F-4D97-AF65-F5344CB8AC3E}">
        <p14:creationId xmlns:p14="http://schemas.microsoft.com/office/powerpoint/2010/main" val="2054335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D4A92A-A6D3-41B7-9986-B57D463B5F9E}"/>
              </a:ext>
            </a:extLst>
          </p:cNvPr>
          <p:cNvSpPr>
            <a:spLocks noGrp="1"/>
          </p:cNvSpPr>
          <p:nvPr>
            <p:ph type="title"/>
          </p:nvPr>
        </p:nvSpPr>
        <p:spPr>
          <a:xfrm>
            <a:off x="1021491" y="615822"/>
            <a:ext cx="9100691" cy="765314"/>
          </a:xfrm>
        </p:spPr>
        <p:txBody>
          <a:bodyPr>
            <a:normAutofit fontScale="90000"/>
          </a:bodyPr>
          <a:lstStyle/>
          <a:p>
            <a:r>
              <a:rPr lang="en-US" dirty="0"/>
              <a:t>Final Rule and Guidance</a:t>
            </a:r>
          </a:p>
        </p:txBody>
      </p:sp>
      <p:sp>
        <p:nvSpPr>
          <p:cNvPr id="5" name="TextBox 4">
            <a:extLst>
              <a:ext uri="{FF2B5EF4-FFF2-40B4-BE49-F238E27FC236}">
                <a16:creationId xmlns:a16="http://schemas.microsoft.com/office/drawing/2014/main" id="{F6844E13-0507-46DA-ABFA-2ED6393B8D40}"/>
              </a:ext>
            </a:extLst>
          </p:cNvPr>
          <p:cNvSpPr txBox="1"/>
          <p:nvPr/>
        </p:nvSpPr>
        <p:spPr>
          <a:xfrm>
            <a:off x="1021492" y="1502688"/>
            <a:ext cx="11170508" cy="5355312"/>
          </a:xfrm>
          <a:prstGeom prst="rect">
            <a:avLst/>
          </a:prstGeom>
          <a:noFill/>
        </p:spPr>
        <p:txBody>
          <a:bodyPr wrap="square" rtlCol="0">
            <a:spAutoFit/>
          </a:bodyPr>
          <a:lstStyle/>
          <a:p>
            <a:r>
              <a:rPr lang="en-US" b="1" dirty="0"/>
              <a:t>Final Rule</a:t>
            </a:r>
          </a:p>
          <a:p>
            <a:r>
              <a:rPr lang="en-US" u="sng" dirty="0">
                <a:hlinkClick r:id="rId3"/>
              </a:rPr>
              <a:t>Final Rule: Paid Leave under the Families First Coronavirus Response Act</a:t>
            </a:r>
            <a:endParaRPr lang="en-US" b="1" dirty="0"/>
          </a:p>
          <a:p>
            <a:endParaRPr lang="en-US" b="1" dirty="0"/>
          </a:p>
          <a:p>
            <a:r>
              <a:rPr lang="en-US" b="1" dirty="0"/>
              <a:t>Fact Sheets</a:t>
            </a:r>
          </a:p>
          <a:p>
            <a:pPr fontAlgn="t"/>
            <a:r>
              <a:rPr lang="en-US" u="sng" dirty="0">
                <a:hlinkClick r:id="rId4"/>
              </a:rPr>
              <a:t>Employee Paid Leave Rights</a:t>
            </a:r>
            <a:r>
              <a:rPr lang="en-US" dirty="0"/>
              <a:t> (</a:t>
            </a:r>
            <a:r>
              <a:rPr lang="en-US" u="sng" dirty="0">
                <a:hlinkClick r:id="rId5"/>
              </a:rPr>
              <a:t>PDF</a:t>
            </a:r>
            <a:r>
              <a:rPr lang="en-US" dirty="0"/>
              <a:t>)</a:t>
            </a:r>
          </a:p>
          <a:p>
            <a:pPr fontAlgn="t"/>
            <a:r>
              <a:rPr lang="en-US" u="sng" dirty="0">
                <a:hlinkClick r:id="rId6"/>
              </a:rPr>
              <a:t>Employer Paid Leave Requirements</a:t>
            </a:r>
            <a:r>
              <a:rPr lang="en-US" dirty="0"/>
              <a:t> (</a:t>
            </a:r>
            <a:r>
              <a:rPr lang="en-US" u="sng" dirty="0">
                <a:hlinkClick r:id="rId7"/>
              </a:rPr>
              <a:t>PDF</a:t>
            </a:r>
            <a:r>
              <a:rPr lang="en-US" dirty="0"/>
              <a:t>)</a:t>
            </a:r>
          </a:p>
          <a:p>
            <a:endParaRPr lang="en-US" b="1" dirty="0"/>
          </a:p>
          <a:p>
            <a:r>
              <a:rPr lang="en-US" b="1" dirty="0"/>
              <a:t>Questions and Answers</a:t>
            </a:r>
          </a:p>
          <a:p>
            <a:pPr fontAlgn="t"/>
            <a:r>
              <a:rPr lang="en-US" u="sng" dirty="0">
                <a:hlinkClick r:id="rId8"/>
              </a:rPr>
              <a:t>Questions and Answers</a:t>
            </a:r>
            <a:endParaRPr lang="en-US" dirty="0"/>
          </a:p>
          <a:p>
            <a:pPr fontAlgn="t"/>
            <a:r>
              <a:rPr lang="en-US" u="sng" dirty="0">
                <a:hlinkClick r:id="rId9"/>
              </a:rPr>
              <a:t>COVID-19 and the Fair Labor Standards Act: Questions and Answers</a:t>
            </a:r>
            <a:endParaRPr lang="en-US" dirty="0"/>
          </a:p>
          <a:p>
            <a:pPr fontAlgn="t"/>
            <a:r>
              <a:rPr lang="en-US" u="sng" dirty="0">
                <a:hlinkClick r:id="rId10"/>
              </a:rPr>
              <a:t>COVID-19 and the Family and Medical Leave Act: Questions and Answers</a:t>
            </a:r>
            <a:endParaRPr lang="en-US" dirty="0"/>
          </a:p>
          <a:p>
            <a:endParaRPr lang="en-US" b="1" dirty="0"/>
          </a:p>
          <a:p>
            <a:r>
              <a:rPr lang="en-US" b="1" dirty="0"/>
              <a:t>Posters</a:t>
            </a:r>
          </a:p>
          <a:p>
            <a:pPr fontAlgn="t"/>
            <a:r>
              <a:rPr lang="en-US" u="sng" dirty="0">
                <a:hlinkClick r:id="rId11"/>
              </a:rPr>
              <a:t>Employee Rights</a:t>
            </a:r>
            <a:endParaRPr lang="en-US" u="sng" dirty="0">
              <a:hlinkClick r:id="rId12"/>
            </a:endParaRPr>
          </a:p>
          <a:p>
            <a:pPr fontAlgn="t"/>
            <a:r>
              <a:rPr lang="en-US" u="sng" dirty="0">
                <a:hlinkClick r:id="rId13"/>
              </a:rPr>
              <a:t>Notice – Frequently Asked Questions</a:t>
            </a:r>
            <a:endParaRPr lang="en-US" u="sng" dirty="0"/>
          </a:p>
          <a:p>
            <a:pPr fontAlgn="t"/>
            <a:endParaRPr lang="en-US" dirty="0"/>
          </a:p>
          <a:p>
            <a:r>
              <a:rPr lang="en-US" b="1" dirty="0"/>
              <a:t>Field Assistance Bulletin</a:t>
            </a:r>
          </a:p>
          <a:p>
            <a:pPr fontAlgn="t"/>
            <a:r>
              <a:rPr lang="en-US" u="sng" dirty="0">
                <a:hlinkClick r:id="rId14"/>
              </a:rPr>
              <a:t>Field Assistance Bulletin 2020-1: Temporary Non-Enforcement Period Applicable to the Families First Coronavirus Response Act (FFCRA)</a:t>
            </a:r>
            <a:endParaRPr lang="en-US" dirty="0"/>
          </a:p>
        </p:txBody>
      </p:sp>
      <p:sp>
        <p:nvSpPr>
          <p:cNvPr id="2" name="Rectangle 1">
            <a:extLst>
              <a:ext uri="{FF2B5EF4-FFF2-40B4-BE49-F238E27FC236}">
                <a16:creationId xmlns:a16="http://schemas.microsoft.com/office/drawing/2014/main" id="{E88257B7-5AB9-4BA9-B750-E9F4DDD14C0F}"/>
              </a:ext>
            </a:extLst>
          </p:cNvPr>
          <p:cNvSpPr/>
          <p:nvPr/>
        </p:nvSpPr>
        <p:spPr>
          <a:xfrm>
            <a:off x="0" y="0"/>
            <a:ext cx="12192000" cy="494270"/>
          </a:xfrm>
          <a:prstGeom prst="rect">
            <a:avLst/>
          </a:prstGeom>
          <a:solidFill>
            <a:srgbClr val="B30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27047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E7457-618D-45C9-A5EA-DDB2C5981D69}"/>
              </a:ext>
            </a:extLst>
          </p:cNvPr>
          <p:cNvSpPr>
            <a:spLocks noGrp="1"/>
          </p:cNvSpPr>
          <p:nvPr>
            <p:ph type="title"/>
          </p:nvPr>
        </p:nvSpPr>
        <p:spPr>
          <a:xfrm>
            <a:off x="0" y="1043038"/>
            <a:ext cx="12192000" cy="1598423"/>
          </a:xfrm>
        </p:spPr>
        <p:txBody>
          <a:bodyPr>
            <a:normAutofit/>
          </a:bodyPr>
          <a:lstStyle/>
          <a:p>
            <a:pPr algn="ctr"/>
            <a:r>
              <a:rPr lang="en-US" dirty="0"/>
              <a:t>Phase 3 -  Coronavirus Aid, Relief, and Economic Security Act (CARES)</a:t>
            </a:r>
          </a:p>
        </p:txBody>
      </p:sp>
      <p:sp>
        <p:nvSpPr>
          <p:cNvPr id="3" name="TextBox 2">
            <a:extLst>
              <a:ext uri="{FF2B5EF4-FFF2-40B4-BE49-F238E27FC236}">
                <a16:creationId xmlns:a16="http://schemas.microsoft.com/office/drawing/2014/main" id="{03BDF224-96F6-48DE-BCBE-1340D828F908}"/>
              </a:ext>
            </a:extLst>
          </p:cNvPr>
          <p:cNvSpPr txBox="1"/>
          <p:nvPr/>
        </p:nvSpPr>
        <p:spPr>
          <a:xfrm>
            <a:off x="1069404" y="2641461"/>
            <a:ext cx="4346713" cy="4216539"/>
          </a:xfrm>
          <a:prstGeom prst="rect">
            <a:avLst/>
          </a:prstGeom>
          <a:noFill/>
        </p:spPr>
        <p:txBody>
          <a:bodyPr wrap="square" rtlCol="0">
            <a:spAutoFit/>
          </a:bodyPr>
          <a:lstStyle/>
          <a:p>
            <a:pPr marL="285750" indent="-285750">
              <a:buFont typeface="Arial" panose="020B0604020202020204" pitchFamily="34" charset="0"/>
              <a:buChar char="•"/>
            </a:pPr>
            <a:r>
              <a:rPr lang="en-US" sz="2000" dirty="0"/>
              <a:t>$2.2 trillion to rescue the economy</a:t>
            </a:r>
          </a:p>
          <a:p>
            <a:pPr marL="285750" indent="-285750">
              <a:buFont typeface="Arial" panose="020B0604020202020204" pitchFamily="34" charset="0"/>
              <a:buChar char="•"/>
            </a:pPr>
            <a:r>
              <a:rPr lang="en-US" sz="2000" dirty="0"/>
              <a:t>Tax rebate checks $1,200 (individuals) or $2,400 (married)</a:t>
            </a:r>
          </a:p>
          <a:p>
            <a:pPr marL="285750" indent="-285750">
              <a:buFont typeface="Arial" panose="020B0604020202020204" pitchFamily="34" charset="0"/>
              <a:buChar char="•"/>
            </a:pPr>
            <a:r>
              <a:rPr lang="en-US" sz="2000" dirty="0"/>
              <a:t>Expanded unemployment insurance</a:t>
            </a:r>
          </a:p>
          <a:p>
            <a:pPr marL="285750" indent="-285750">
              <a:buFont typeface="Arial" panose="020B0604020202020204" pitchFamily="34" charset="0"/>
              <a:buChar char="•"/>
            </a:pPr>
            <a:r>
              <a:rPr lang="en-US" sz="2000" dirty="0"/>
              <a:t>HSA, FSA, HRA enhancements</a:t>
            </a:r>
          </a:p>
          <a:p>
            <a:pPr marL="285750" indent="-285750">
              <a:buFont typeface="Arial" panose="020B0604020202020204" pitchFamily="34" charset="0"/>
              <a:buChar char="•"/>
            </a:pPr>
            <a:r>
              <a:rPr lang="en-US" sz="2000" dirty="0"/>
              <a:t>Charitable giving incentive</a:t>
            </a:r>
          </a:p>
          <a:p>
            <a:pPr marL="285750" indent="-285750">
              <a:buFont typeface="Arial" panose="020B0604020202020204" pitchFamily="34" charset="0"/>
              <a:buChar char="•"/>
            </a:pPr>
            <a:r>
              <a:rPr lang="en-US" sz="2000" dirty="0"/>
              <a:t>Retirement savings provisions</a:t>
            </a:r>
          </a:p>
          <a:p>
            <a:pPr marL="285750" indent="-285750">
              <a:buFont typeface="Arial" panose="020B0604020202020204" pitchFamily="34" charset="0"/>
              <a:buChar char="•"/>
            </a:pPr>
            <a:r>
              <a:rPr lang="en-US" sz="2000" dirty="0"/>
              <a:t>Paycheck protection program for small businesses including self-employed</a:t>
            </a:r>
          </a:p>
          <a:p>
            <a:pPr marL="285750" indent="-285750">
              <a:buFont typeface="Arial" panose="020B0604020202020204" pitchFamily="34" charset="0"/>
              <a:buChar char="•"/>
            </a:pPr>
            <a:endParaRPr lang="en-US" sz="2800" dirty="0"/>
          </a:p>
        </p:txBody>
      </p:sp>
      <p:sp>
        <p:nvSpPr>
          <p:cNvPr id="4" name="TextBox 3">
            <a:extLst>
              <a:ext uri="{FF2B5EF4-FFF2-40B4-BE49-F238E27FC236}">
                <a16:creationId xmlns:a16="http://schemas.microsoft.com/office/drawing/2014/main" id="{97FB2ABA-8C3A-4447-9994-AADD974F806E}"/>
              </a:ext>
            </a:extLst>
          </p:cNvPr>
          <p:cNvSpPr txBox="1"/>
          <p:nvPr/>
        </p:nvSpPr>
        <p:spPr>
          <a:xfrm>
            <a:off x="6180721" y="2748644"/>
            <a:ext cx="4346713" cy="3600986"/>
          </a:xfrm>
          <a:prstGeom prst="rect">
            <a:avLst/>
          </a:prstGeom>
          <a:noFill/>
        </p:spPr>
        <p:txBody>
          <a:bodyPr wrap="square" rtlCol="0">
            <a:spAutoFit/>
          </a:bodyPr>
          <a:lstStyle/>
          <a:p>
            <a:pPr marL="285750" indent="-285750">
              <a:buFont typeface="Arial" panose="020B0604020202020204" pitchFamily="34" charset="0"/>
              <a:buChar char="•"/>
            </a:pPr>
            <a:r>
              <a:rPr lang="en-US" sz="2000" dirty="0"/>
              <a:t>Employee retention tax credit</a:t>
            </a:r>
          </a:p>
          <a:p>
            <a:pPr marL="285750" indent="-285750">
              <a:buFont typeface="Arial" panose="020B0604020202020204" pitchFamily="34" charset="0"/>
              <a:buChar char="•"/>
            </a:pPr>
            <a:r>
              <a:rPr lang="en-US" sz="2000" dirty="0"/>
              <a:t>Delays payroll tax payments for employers</a:t>
            </a:r>
          </a:p>
          <a:p>
            <a:pPr marL="285750" indent="-285750">
              <a:buFont typeface="Arial" panose="020B0604020202020204" pitchFamily="34" charset="0"/>
              <a:buChar char="•"/>
            </a:pPr>
            <a:r>
              <a:rPr lang="en-US" sz="2000" dirty="0"/>
              <a:t>Carryback of Net Operating Losses</a:t>
            </a:r>
          </a:p>
          <a:p>
            <a:pPr marL="285750" indent="-285750">
              <a:buFont typeface="Arial" panose="020B0604020202020204" pitchFamily="34" charset="0"/>
              <a:buChar char="•"/>
            </a:pPr>
            <a:r>
              <a:rPr lang="en-US" sz="2000" dirty="0"/>
              <a:t>Employer-Provided Tax-Free Student Loan Repayments</a:t>
            </a:r>
          </a:p>
          <a:p>
            <a:pPr marL="285750" indent="-285750">
              <a:buFont typeface="Arial" panose="020B0604020202020204" pitchFamily="34" charset="0"/>
              <a:buChar char="•"/>
            </a:pPr>
            <a:r>
              <a:rPr lang="en-US" sz="2000" dirty="0"/>
              <a:t>Signed into law on March 27, 2020</a:t>
            </a:r>
          </a:p>
          <a:p>
            <a:pPr marL="285750" indent="-285750">
              <a:buFont typeface="Arial" panose="020B0604020202020204" pitchFamily="34" charset="0"/>
              <a:buChar char="•"/>
            </a:pPr>
            <a:r>
              <a:rPr lang="en-US" sz="2000" dirty="0">
                <a:hlinkClick r:id="rId2"/>
              </a:rPr>
              <a:t>Full CARES Act Text </a:t>
            </a:r>
            <a:endParaRPr lang="en-US" sz="20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4107423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EAD1-EBBA-48E2-8D6A-366F338FA7B3}"/>
              </a:ext>
            </a:extLst>
          </p:cNvPr>
          <p:cNvSpPr>
            <a:spLocks noGrp="1"/>
          </p:cNvSpPr>
          <p:nvPr>
            <p:ph type="title"/>
          </p:nvPr>
        </p:nvSpPr>
        <p:spPr>
          <a:xfrm>
            <a:off x="1979655" y="1380004"/>
            <a:ext cx="7886700" cy="1325563"/>
          </a:xfrm>
        </p:spPr>
        <p:txBody>
          <a:bodyPr/>
          <a:lstStyle/>
          <a:p>
            <a:r>
              <a:rPr lang="en-US" dirty="0"/>
              <a:t>Tax Rebate</a:t>
            </a:r>
          </a:p>
        </p:txBody>
      </p:sp>
      <p:sp>
        <p:nvSpPr>
          <p:cNvPr id="3" name="TextBox 2">
            <a:extLst>
              <a:ext uri="{FF2B5EF4-FFF2-40B4-BE49-F238E27FC236}">
                <a16:creationId xmlns:a16="http://schemas.microsoft.com/office/drawing/2014/main" id="{ECC2BDAC-B731-4640-A090-C2C031643C1C}"/>
              </a:ext>
            </a:extLst>
          </p:cNvPr>
          <p:cNvSpPr txBox="1"/>
          <p:nvPr/>
        </p:nvSpPr>
        <p:spPr>
          <a:xfrm>
            <a:off x="1979655" y="2705567"/>
            <a:ext cx="7759976"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t>This comes in the form of a one-time tax rebate check of $1,200 per individual in the household and $500 per child for those with a valid SSN. There are no earned income or tax liability requirements to receive these rebate checks. </a:t>
            </a:r>
          </a:p>
          <a:p>
            <a:pPr marL="285750" indent="-285750">
              <a:buFont typeface="Arial" panose="020B0604020202020204" pitchFamily="34" charset="0"/>
              <a:buChar char="•"/>
            </a:pPr>
            <a:r>
              <a:rPr lang="en-US" sz="2000" dirty="0"/>
              <a:t>Full rebate amount for those with incomes at or below $75,000 for individuals, $112,500 for head of household, and $150,000 for married couples. </a:t>
            </a:r>
          </a:p>
          <a:p>
            <a:pPr marL="285750" indent="-285750">
              <a:buFont typeface="Arial" panose="020B0604020202020204" pitchFamily="34" charset="0"/>
              <a:buChar char="•"/>
            </a:pPr>
            <a:r>
              <a:rPr lang="en-US" sz="2000" dirty="0"/>
              <a:t>Payments are phased out above those thresholds until it is phased out completely for single taxpayers with incomes exceeding $99,000 and $198,000 for joint filers.</a:t>
            </a:r>
          </a:p>
        </p:txBody>
      </p:sp>
    </p:spTree>
    <p:extLst>
      <p:ext uri="{BB962C8B-B14F-4D97-AF65-F5344CB8AC3E}">
        <p14:creationId xmlns:p14="http://schemas.microsoft.com/office/powerpoint/2010/main" val="1433705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7C8F81B-247C-4BBE-B1EB-87BB33C8A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755226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196B41-2AA6-4A86-9604-91A50DF4803A}"/>
              </a:ext>
            </a:extLst>
          </p:cNvPr>
          <p:cNvSpPr>
            <a:spLocks noGrp="1"/>
          </p:cNvSpPr>
          <p:nvPr>
            <p:ph type="title"/>
          </p:nvPr>
        </p:nvSpPr>
        <p:spPr>
          <a:xfrm>
            <a:off x="633446" y="640081"/>
            <a:ext cx="6274590" cy="3849244"/>
          </a:xfrm>
          <a:noFill/>
        </p:spPr>
        <p:txBody>
          <a:bodyPr vert="horz" lIns="91440" tIns="45720" rIns="91440" bIns="45720" rtlCol="0" anchor="b">
            <a:normAutofit/>
          </a:bodyPr>
          <a:lstStyle/>
          <a:p>
            <a:pPr defTabSz="914400"/>
            <a:r>
              <a:rPr lang="en-US" sz="6600">
                <a:solidFill>
                  <a:schemeClr val="bg1"/>
                </a:solidFill>
              </a:rPr>
              <a:t>Cammie Scott</a:t>
            </a:r>
            <a:br>
              <a:rPr lang="en-US" sz="6600">
                <a:solidFill>
                  <a:schemeClr val="bg1"/>
                </a:solidFill>
              </a:rPr>
            </a:br>
            <a:r>
              <a:rPr lang="en-US" sz="6600">
                <a:solidFill>
                  <a:schemeClr val="bg1"/>
                </a:solidFill>
              </a:rPr>
              <a:t>NAIFA President</a:t>
            </a:r>
          </a:p>
        </p:txBody>
      </p:sp>
      <p:pic>
        <p:nvPicPr>
          <p:cNvPr id="7" name="Picture 6">
            <a:extLst>
              <a:ext uri="{FF2B5EF4-FFF2-40B4-BE49-F238E27FC236}">
                <a16:creationId xmlns:a16="http://schemas.microsoft.com/office/drawing/2014/main" id="{1D17968C-4119-44BF-8980-3AA6E9A3B250}"/>
              </a:ext>
            </a:extLst>
          </p:cNvPr>
          <p:cNvPicPr>
            <a:picLocks noChangeAspect="1"/>
          </p:cNvPicPr>
          <p:nvPr/>
        </p:nvPicPr>
        <p:blipFill rotWithShape="1">
          <a:blip r:embed="rId2">
            <a:extLst>
              <a:ext uri="{28A0092B-C50C-407E-A947-70E740481C1C}">
                <a14:useLocalDpi xmlns:a14="http://schemas.microsoft.com/office/drawing/2010/main" val="0"/>
              </a:ext>
            </a:extLst>
          </a:blip>
          <a:srcRect r="2" b="1630"/>
          <a:stretch/>
        </p:blipFill>
        <p:spPr>
          <a:xfrm>
            <a:off x="7552944" y="10"/>
            <a:ext cx="4636008" cy="6857990"/>
          </a:xfrm>
          <a:prstGeom prst="rect">
            <a:avLst/>
          </a:prstGeom>
        </p:spPr>
      </p:pic>
    </p:spTree>
    <p:extLst>
      <p:ext uri="{BB962C8B-B14F-4D97-AF65-F5344CB8AC3E}">
        <p14:creationId xmlns:p14="http://schemas.microsoft.com/office/powerpoint/2010/main" val="2403605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AD81E7-81BC-4E54-B1F3-DF0572230CFF}"/>
              </a:ext>
            </a:extLst>
          </p:cNvPr>
          <p:cNvSpPr>
            <a:spLocks noGrp="1"/>
          </p:cNvSpPr>
          <p:nvPr>
            <p:ph type="title"/>
          </p:nvPr>
        </p:nvSpPr>
        <p:spPr>
          <a:xfrm>
            <a:off x="0" y="1799879"/>
            <a:ext cx="12192000" cy="1003853"/>
          </a:xfrm>
        </p:spPr>
        <p:txBody>
          <a:bodyPr>
            <a:normAutofit/>
          </a:bodyPr>
          <a:lstStyle/>
          <a:p>
            <a:pPr algn="ctr"/>
            <a:r>
              <a:rPr lang="en-US" dirty="0"/>
              <a:t>Unemployment Benefits</a:t>
            </a:r>
          </a:p>
        </p:txBody>
      </p:sp>
      <p:sp>
        <p:nvSpPr>
          <p:cNvPr id="4" name="Text Placeholder 3">
            <a:extLst>
              <a:ext uri="{FF2B5EF4-FFF2-40B4-BE49-F238E27FC236}">
                <a16:creationId xmlns:a16="http://schemas.microsoft.com/office/drawing/2014/main" id="{685AFF30-6913-42F0-8239-69F3AB6A8C3E}"/>
              </a:ext>
            </a:extLst>
          </p:cNvPr>
          <p:cNvSpPr>
            <a:spLocks noGrp="1"/>
          </p:cNvSpPr>
          <p:nvPr>
            <p:ph type="body" idx="1"/>
          </p:nvPr>
        </p:nvSpPr>
        <p:spPr>
          <a:xfrm>
            <a:off x="1280506" y="2556596"/>
            <a:ext cx="8069538" cy="4084982"/>
          </a:xfrm>
        </p:spPr>
        <p:txBody>
          <a:bodyPr>
            <a:normAutofit/>
          </a:bodyPr>
          <a:lstStyle/>
          <a:p>
            <a:endParaRPr lang="en-US" dirty="0">
              <a:solidFill>
                <a:schemeClr val="tx1"/>
              </a:solidFill>
            </a:endParaRPr>
          </a:p>
          <a:p>
            <a:pPr marL="628642" lvl="1" indent="-285750">
              <a:buFont typeface="Arial" panose="020B0604020202020204" pitchFamily="34" charset="0"/>
              <a:buChar char="•"/>
            </a:pPr>
            <a:r>
              <a:rPr lang="en-US" dirty="0">
                <a:solidFill>
                  <a:schemeClr val="tx1"/>
                </a:solidFill>
              </a:rPr>
              <a:t>Unemployment will be paid under the applicable state rules, but for four months, and with an additional federally-funded $600/week payment, when unemployment is as a result of the coronavirus crisis. </a:t>
            </a:r>
          </a:p>
          <a:p>
            <a:pPr marL="628642" lvl="1" indent="-285750">
              <a:buFont typeface="Arial" panose="020B0604020202020204" pitchFamily="34" charset="0"/>
              <a:buChar char="•"/>
            </a:pPr>
            <a:r>
              <a:rPr lang="en-US" dirty="0">
                <a:solidFill>
                  <a:schemeClr val="tx1"/>
                </a:solidFill>
              </a:rPr>
              <a:t>Expands unemployment benefits to cover more workers including self-employed and independent contractors. Independent advisors, and clients like gig workers and Uber drivers, who do not usually qualify for unemployment. </a:t>
            </a:r>
          </a:p>
        </p:txBody>
      </p:sp>
    </p:spTree>
    <p:extLst>
      <p:ext uri="{BB962C8B-B14F-4D97-AF65-F5344CB8AC3E}">
        <p14:creationId xmlns:p14="http://schemas.microsoft.com/office/powerpoint/2010/main" val="1363921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7D6FBA-495E-49C7-9922-585549722EA6}"/>
              </a:ext>
            </a:extLst>
          </p:cNvPr>
          <p:cNvSpPr>
            <a:spLocks noGrp="1"/>
          </p:cNvSpPr>
          <p:nvPr>
            <p:ph type="title"/>
          </p:nvPr>
        </p:nvSpPr>
        <p:spPr>
          <a:xfrm>
            <a:off x="1" y="1203138"/>
            <a:ext cx="12192000" cy="1325563"/>
          </a:xfrm>
        </p:spPr>
        <p:txBody>
          <a:bodyPr>
            <a:normAutofit/>
          </a:bodyPr>
          <a:lstStyle/>
          <a:p>
            <a:pPr algn="ctr"/>
            <a:r>
              <a:rPr lang="en-US" dirty="0"/>
              <a:t>HSA, FSA, and HRA Enhancements</a:t>
            </a:r>
          </a:p>
        </p:txBody>
      </p:sp>
      <p:sp>
        <p:nvSpPr>
          <p:cNvPr id="5" name="TextBox 4">
            <a:extLst>
              <a:ext uri="{FF2B5EF4-FFF2-40B4-BE49-F238E27FC236}">
                <a16:creationId xmlns:a16="http://schemas.microsoft.com/office/drawing/2014/main" id="{AC242E09-C8E1-411F-AC43-D0A247CB6B74}"/>
              </a:ext>
            </a:extLst>
          </p:cNvPr>
          <p:cNvSpPr txBox="1"/>
          <p:nvPr/>
        </p:nvSpPr>
        <p:spPr>
          <a:xfrm>
            <a:off x="1083813" y="2528701"/>
            <a:ext cx="8640417" cy="4062651"/>
          </a:xfrm>
          <a:prstGeom prst="rect">
            <a:avLst/>
          </a:prstGeom>
          <a:noFill/>
        </p:spPr>
        <p:txBody>
          <a:bodyPr wrap="square" rtlCol="0">
            <a:spAutoFit/>
          </a:bodyPr>
          <a:lstStyle/>
          <a:p>
            <a:r>
              <a:rPr lang="en-US" sz="2000" dirty="0"/>
              <a:t>Changes for users of health savings accounts (HSAs), flexible spending accounts (FSAs), and health reimbursement arrangements (HRAs):</a:t>
            </a:r>
          </a:p>
          <a:p>
            <a:endParaRPr lang="en-US" sz="2000" dirty="0"/>
          </a:p>
          <a:p>
            <a:pPr marL="285750" indent="-285750">
              <a:buFont typeface="Arial" panose="020B0604020202020204" pitchFamily="34" charset="0"/>
              <a:buChar char="•"/>
            </a:pPr>
            <a:r>
              <a:rPr lang="en-US" sz="2000" dirty="0"/>
              <a:t>Over-the-counter drugs and medicines not prescribed by a physician can now be reimbursed pre-tax.</a:t>
            </a:r>
          </a:p>
          <a:p>
            <a:pPr marL="285750" indent="-285750">
              <a:buFont typeface="Arial" panose="020B0604020202020204" pitchFamily="34" charset="0"/>
              <a:buChar char="•"/>
            </a:pPr>
            <a:r>
              <a:rPr lang="en-US" sz="2000" dirty="0"/>
              <a:t>Menstrual care products are now considered eligible expenses.</a:t>
            </a:r>
          </a:p>
          <a:p>
            <a:pPr marL="285750" indent="-285750">
              <a:buFont typeface="Arial" panose="020B0604020202020204" pitchFamily="34" charset="0"/>
              <a:buChar char="•"/>
            </a:pPr>
            <a:r>
              <a:rPr lang="en-US" sz="2000" dirty="0"/>
              <a:t>Health plans can now cover telehealth services pre-deductible without impacting HSA eligibility. This “safe harbor” is effective immediately but will remain so only for plan years beginning on or before December 31, 2021. </a:t>
            </a:r>
          </a:p>
          <a:p>
            <a:pPr marL="285750" indent="-285750">
              <a:buFont typeface="Arial" panose="020B0604020202020204" pitchFamily="34" charset="0"/>
              <a:buChar char="•"/>
            </a:pPr>
            <a:r>
              <a:rPr lang="en-US" sz="2000" dirty="0"/>
              <a:t>The changes to eligible expenses are retroactively effective January 1, 2020.</a:t>
            </a:r>
          </a:p>
          <a:p>
            <a:endParaRPr lang="en-US" dirty="0"/>
          </a:p>
        </p:txBody>
      </p:sp>
    </p:spTree>
    <p:extLst>
      <p:ext uri="{BB962C8B-B14F-4D97-AF65-F5344CB8AC3E}">
        <p14:creationId xmlns:p14="http://schemas.microsoft.com/office/powerpoint/2010/main" val="1842544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7D6FBA-495E-49C7-9922-585549722EA6}"/>
              </a:ext>
            </a:extLst>
          </p:cNvPr>
          <p:cNvSpPr>
            <a:spLocks noGrp="1"/>
          </p:cNvSpPr>
          <p:nvPr>
            <p:ph type="title"/>
          </p:nvPr>
        </p:nvSpPr>
        <p:spPr>
          <a:xfrm>
            <a:off x="1987826" y="1831361"/>
            <a:ext cx="7886700" cy="1325563"/>
          </a:xfrm>
        </p:spPr>
        <p:txBody>
          <a:bodyPr/>
          <a:lstStyle/>
          <a:p>
            <a:r>
              <a:rPr lang="en-US" dirty="0"/>
              <a:t>Charitable Giving Incentive</a:t>
            </a:r>
          </a:p>
        </p:txBody>
      </p:sp>
      <p:sp>
        <p:nvSpPr>
          <p:cNvPr id="5" name="TextBox 4">
            <a:extLst>
              <a:ext uri="{FF2B5EF4-FFF2-40B4-BE49-F238E27FC236}">
                <a16:creationId xmlns:a16="http://schemas.microsoft.com/office/drawing/2014/main" id="{AC242E09-C8E1-411F-AC43-D0A247CB6B74}"/>
              </a:ext>
            </a:extLst>
          </p:cNvPr>
          <p:cNvSpPr txBox="1"/>
          <p:nvPr/>
        </p:nvSpPr>
        <p:spPr>
          <a:xfrm>
            <a:off x="1011677" y="3156924"/>
            <a:ext cx="9552561"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A temporary universal charitable deduction of up to $300 available for cash-only, non-itemized tax filings. </a:t>
            </a:r>
          </a:p>
          <a:p>
            <a:pPr marL="342900" indent="-342900">
              <a:buFont typeface="Arial" panose="020B0604020202020204" pitchFamily="34" charset="0"/>
              <a:buChar char="•"/>
            </a:pPr>
            <a:r>
              <a:rPr lang="en-US" sz="2000" dirty="0"/>
              <a:t>The current adjusted gross income limits will be temporarily suspended for charitable deductions for cash gifts. </a:t>
            </a:r>
          </a:p>
          <a:p>
            <a:pPr marL="342900" indent="-342900">
              <a:buFont typeface="Arial" panose="020B0604020202020204" pitchFamily="34" charset="0"/>
              <a:buChar char="•"/>
            </a:pPr>
            <a:r>
              <a:rPr lang="en-US" sz="2000" dirty="0"/>
              <a:t>Available to individuals and businesses.</a:t>
            </a:r>
            <a:endParaRPr lang="en-US" dirty="0"/>
          </a:p>
        </p:txBody>
      </p:sp>
    </p:spTree>
    <p:extLst>
      <p:ext uri="{BB962C8B-B14F-4D97-AF65-F5344CB8AC3E}">
        <p14:creationId xmlns:p14="http://schemas.microsoft.com/office/powerpoint/2010/main" val="2822475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AD81E7-81BC-4E54-B1F3-DF0572230CFF}"/>
              </a:ext>
            </a:extLst>
          </p:cNvPr>
          <p:cNvSpPr>
            <a:spLocks noGrp="1"/>
          </p:cNvSpPr>
          <p:nvPr>
            <p:ph type="title"/>
          </p:nvPr>
        </p:nvSpPr>
        <p:spPr>
          <a:xfrm>
            <a:off x="0" y="1139687"/>
            <a:ext cx="12192000" cy="1158670"/>
          </a:xfrm>
        </p:spPr>
        <p:txBody>
          <a:bodyPr/>
          <a:lstStyle/>
          <a:p>
            <a:pPr algn="ctr"/>
            <a:r>
              <a:rPr lang="en-US" dirty="0"/>
              <a:t>Retirement Savings</a:t>
            </a:r>
          </a:p>
        </p:txBody>
      </p:sp>
      <p:sp>
        <p:nvSpPr>
          <p:cNvPr id="4" name="Text Placeholder 3">
            <a:extLst>
              <a:ext uri="{FF2B5EF4-FFF2-40B4-BE49-F238E27FC236}">
                <a16:creationId xmlns:a16="http://schemas.microsoft.com/office/drawing/2014/main" id="{685AFF30-6913-42F0-8239-69F3AB6A8C3E}"/>
              </a:ext>
            </a:extLst>
          </p:cNvPr>
          <p:cNvSpPr>
            <a:spLocks noGrp="1"/>
          </p:cNvSpPr>
          <p:nvPr>
            <p:ph type="body" idx="1"/>
          </p:nvPr>
        </p:nvSpPr>
        <p:spPr>
          <a:xfrm>
            <a:off x="525294" y="2111664"/>
            <a:ext cx="10369685" cy="4084982"/>
          </a:xfrm>
        </p:spPr>
        <p:txBody>
          <a:bodyPr>
            <a:normAutofit/>
          </a:bodyPr>
          <a:lstStyle/>
          <a:p>
            <a:endParaRPr lang="en-US" dirty="0">
              <a:solidFill>
                <a:schemeClr val="tx1"/>
              </a:solidFill>
            </a:endParaRPr>
          </a:p>
          <a:p>
            <a:pPr marL="628642" lvl="1" indent="-285750">
              <a:buFont typeface="Arial" panose="020B0604020202020204" pitchFamily="34" charset="0"/>
              <a:buChar char="•"/>
            </a:pPr>
            <a:r>
              <a:rPr lang="en-US" dirty="0">
                <a:solidFill>
                  <a:schemeClr val="tx1"/>
                </a:solidFill>
              </a:rPr>
              <a:t>Suspends required minimum distributions for 2020.</a:t>
            </a:r>
          </a:p>
          <a:p>
            <a:pPr marL="628642" lvl="1" indent="-285750">
              <a:buFont typeface="Arial" panose="020B0604020202020204" pitchFamily="34" charset="0"/>
              <a:buChar char="•"/>
            </a:pPr>
            <a:r>
              <a:rPr lang="en-US" dirty="0">
                <a:solidFill>
                  <a:schemeClr val="tx1"/>
                </a:solidFill>
              </a:rPr>
              <a:t>Allows plan participants to borrow all of their vested account balances, up to $100,000, and extends the time for repaying these loans.</a:t>
            </a:r>
          </a:p>
          <a:p>
            <a:pPr marL="628642" lvl="1" indent="-285750">
              <a:buFont typeface="Arial" panose="020B0604020202020204" pitchFamily="34" charset="0"/>
              <a:buChar char="•"/>
            </a:pPr>
            <a:r>
              <a:rPr lang="en-US" dirty="0">
                <a:solidFill>
                  <a:schemeClr val="tx1"/>
                </a:solidFill>
              </a:rPr>
              <a:t>Waives the penalty tax on early withdrawals. Repayments of these withdrawals and loans (all of which must be coronavirus crisis-related) can be made within three years, and regular income tax on these withdrawals can be paid over a three-year period.</a:t>
            </a:r>
          </a:p>
          <a:p>
            <a:pPr marL="628642" lvl="1" indent="-285750">
              <a:buFont typeface="Arial" panose="020B0604020202020204" pitchFamily="34" charset="0"/>
              <a:buChar char="•"/>
            </a:pPr>
            <a:r>
              <a:rPr lang="en-US" dirty="0">
                <a:solidFill>
                  <a:schemeClr val="tx1"/>
                </a:solidFill>
              </a:rPr>
              <a:t>Includes a rule that allows single employer defined benefit (DB) plan sponsors more time to make required contributions to their DB plans. Such payments can be deferred for a year, but interest on the required contributions for the deferred year must be paid.</a:t>
            </a:r>
          </a:p>
        </p:txBody>
      </p:sp>
    </p:spTree>
    <p:extLst>
      <p:ext uri="{BB962C8B-B14F-4D97-AF65-F5344CB8AC3E}">
        <p14:creationId xmlns:p14="http://schemas.microsoft.com/office/powerpoint/2010/main" val="2387480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843188-0DB1-453F-8636-C61703DA09AE}"/>
              </a:ext>
            </a:extLst>
          </p:cNvPr>
          <p:cNvSpPr txBox="1"/>
          <p:nvPr/>
        </p:nvSpPr>
        <p:spPr>
          <a:xfrm>
            <a:off x="658238" y="2117813"/>
            <a:ext cx="10875523" cy="4093428"/>
          </a:xfrm>
          <a:prstGeom prst="rect">
            <a:avLst/>
          </a:prstGeom>
          <a:noFill/>
        </p:spPr>
        <p:txBody>
          <a:bodyPr wrap="square" rtlCol="0">
            <a:spAutoFit/>
          </a:bodyPr>
          <a:lstStyle/>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 new $350 billion loan program for small businesses, self-employed, and gig workers to help them stay afloat during the COVID-19 pandemic. If employers maintain payroll, the loans would be forgiven.</a:t>
            </a:r>
          </a:p>
          <a:p>
            <a:pPr marL="285750" indent="-285750">
              <a:buFont typeface="Arial" panose="020B0604020202020204" pitchFamily="34" charset="0"/>
              <a:buChar char="•"/>
            </a:pPr>
            <a:r>
              <a:rPr lang="en-US" sz="2000" dirty="0"/>
              <a:t>Small businesses (fewer than 500 employees), Veterans organizations, and Tribal businesses, as well as sole proprietors, self-employed and independent contractors are eligible.</a:t>
            </a:r>
          </a:p>
          <a:p>
            <a:pPr marL="285750" indent="-285750">
              <a:buFont typeface="Arial" panose="020B0604020202020204" pitchFamily="34" charset="0"/>
              <a:buChar char="•"/>
            </a:pPr>
            <a:r>
              <a:rPr lang="en-US" sz="2000" dirty="0"/>
              <a:t>Businesses in the accommodation and food service industry with more than one location - each store location could be eligible.</a:t>
            </a:r>
          </a:p>
          <a:p>
            <a:pPr marL="285750" indent="-285750">
              <a:buFont typeface="Arial" panose="020B0604020202020204" pitchFamily="34" charset="0"/>
              <a:buChar char="•"/>
            </a:pPr>
            <a:r>
              <a:rPr lang="en-US" sz="2000" dirty="0"/>
              <a:t>501(c)3 non-profits are eligible. </a:t>
            </a:r>
          </a:p>
          <a:p>
            <a:pPr marL="285750" indent="-285750">
              <a:buFont typeface="Arial" panose="020B0604020202020204" pitchFamily="34" charset="0"/>
              <a:buChar char="•"/>
            </a:pPr>
            <a:r>
              <a:rPr lang="en-US" sz="2000" dirty="0"/>
              <a:t>No other 501(c) organizations are eligible, including NAIFA chapters and chambers structured as 501(c)6s.</a:t>
            </a:r>
          </a:p>
          <a:p>
            <a:pPr marL="285750" indent="-285750">
              <a:buFont typeface="Arial" panose="020B0604020202020204" pitchFamily="34" charset="0"/>
              <a:buChar char="•"/>
            </a:pPr>
            <a:r>
              <a:rPr lang="en-US" sz="2000" dirty="0"/>
              <a:t>Physician practices are eligible, no matter how they are structured.</a:t>
            </a:r>
          </a:p>
        </p:txBody>
      </p:sp>
      <p:sp>
        <p:nvSpPr>
          <p:cNvPr id="2" name="Rectangle 1">
            <a:extLst>
              <a:ext uri="{FF2B5EF4-FFF2-40B4-BE49-F238E27FC236}">
                <a16:creationId xmlns:a16="http://schemas.microsoft.com/office/drawing/2014/main" id="{12223DEB-7D79-416D-8132-E10BC239DD0C}"/>
              </a:ext>
            </a:extLst>
          </p:cNvPr>
          <p:cNvSpPr/>
          <p:nvPr/>
        </p:nvSpPr>
        <p:spPr>
          <a:xfrm>
            <a:off x="1784387" y="1286816"/>
            <a:ext cx="8951489" cy="830997"/>
          </a:xfrm>
          <a:prstGeom prst="rect">
            <a:avLst/>
          </a:prstGeom>
          <a:noFill/>
        </p:spPr>
        <p:txBody>
          <a:bodyPr wrap="none" lIns="91440" tIns="45720" rIns="91440" bIns="45720">
            <a:spAutoFit/>
          </a:bodyPr>
          <a:lstStyle/>
          <a:p>
            <a:r>
              <a:rPr lang="en-US" sz="4800" b="1" dirty="0">
                <a:latin typeface="+mj-lt"/>
              </a:rPr>
              <a:t>Paycheck Protection Program</a:t>
            </a:r>
          </a:p>
        </p:txBody>
      </p:sp>
    </p:spTree>
    <p:extLst>
      <p:ext uri="{BB962C8B-B14F-4D97-AF65-F5344CB8AC3E}">
        <p14:creationId xmlns:p14="http://schemas.microsoft.com/office/powerpoint/2010/main" val="3366135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AD81E7-81BC-4E54-B1F3-DF0572230CFF}"/>
              </a:ext>
            </a:extLst>
          </p:cNvPr>
          <p:cNvSpPr>
            <a:spLocks noGrp="1"/>
          </p:cNvSpPr>
          <p:nvPr>
            <p:ph type="title"/>
          </p:nvPr>
        </p:nvSpPr>
        <p:spPr>
          <a:xfrm>
            <a:off x="0" y="1152938"/>
            <a:ext cx="12192000" cy="888080"/>
          </a:xfrm>
        </p:spPr>
        <p:txBody>
          <a:bodyPr>
            <a:normAutofit/>
          </a:bodyPr>
          <a:lstStyle/>
          <a:p>
            <a:pPr algn="ctr"/>
            <a:r>
              <a:rPr lang="en-US" sz="4800" dirty="0"/>
              <a:t>Paycheck Protection Program</a:t>
            </a:r>
          </a:p>
        </p:txBody>
      </p:sp>
      <p:sp>
        <p:nvSpPr>
          <p:cNvPr id="5" name="TextBox 4">
            <a:extLst>
              <a:ext uri="{FF2B5EF4-FFF2-40B4-BE49-F238E27FC236}">
                <a16:creationId xmlns:a16="http://schemas.microsoft.com/office/drawing/2014/main" id="{36E01718-F289-4248-8ED6-08D4441CC6F2}"/>
              </a:ext>
            </a:extLst>
          </p:cNvPr>
          <p:cNvSpPr txBox="1"/>
          <p:nvPr/>
        </p:nvSpPr>
        <p:spPr>
          <a:xfrm>
            <a:off x="836579" y="2055528"/>
            <a:ext cx="9961123" cy="4185761"/>
          </a:xfrm>
          <a:prstGeom prst="rect">
            <a:avLst/>
          </a:prstGeom>
          <a:noFill/>
        </p:spPr>
        <p:txBody>
          <a:bodyPr wrap="square" rtlCol="0">
            <a:spAutoFit/>
          </a:bodyPr>
          <a:lstStyle/>
          <a:p>
            <a:pPr marL="285750" indent="-285750">
              <a:buFont typeface="Arial" panose="020B0604020202020204" pitchFamily="34" charset="0"/>
              <a:buChar char="•"/>
            </a:pPr>
            <a:r>
              <a:rPr lang="en-US" dirty="0"/>
              <a:t>The maximum size of the loan is 250% of an employer’s average monthly payroll cost during Feb. 15, 2019 to June 30, 2019, capped at $10 million.</a:t>
            </a:r>
          </a:p>
          <a:p>
            <a:pPr marL="285750" indent="-285750">
              <a:buFont typeface="Arial" panose="020B0604020202020204" pitchFamily="34" charset="0"/>
              <a:buChar char="•"/>
            </a:pPr>
            <a:r>
              <a:rPr lang="en-US" dirty="0"/>
              <a:t>Loan payments will be deferred for six months.</a:t>
            </a:r>
          </a:p>
          <a:p>
            <a:pPr marL="285750" indent="-285750">
              <a:buFont typeface="Arial" panose="020B0604020202020204" pitchFamily="34" charset="0"/>
              <a:buChar char="•"/>
            </a:pPr>
            <a:r>
              <a:rPr lang="en-US" dirty="0"/>
              <a:t>If you maintain your workforce, SBA will forgive the portion of the loan proceeds that are used to cover the first 8 weeks of payroll and certain other expenses </a:t>
            </a:r>
          </a:p>
          <a:p>
            <a:pPr marL="285750" indent="-285750">
              <a:buFont typeface="Arial" panose="020B0604020202020204" pitchFamily="34" charset="0"/>
              <a:buChar char="•"/>
            </a:pPr>
            <a:r>
              <a:rPr lang="en-US" dirty="0"/>
              <a:t>Eligible payroll expenses include wages and salaries, the amount of employer-paid group health insurance, retirement benefit costs, and payroll taxes payable. </a:t>
            </a:r>
          </a:p>
          <a:p>
            <a:pPr marL="285750" indent="-285750">
              <a:buFont typeface="Arial" panose="020B0604020202020204" pitchFamily="34" charset="0"/>
              <a:buChar char="•"/>
            </a:pPr>
            <a:r>
              <a:rPr lang="en-US" dirty="0"/>
              <a:t>Forgiven loans exclude salary amounts above $100,000 and paid leave expenses covered by the government through other coronavirus-related programs.</a:t>
            </a:r>
          </a:p>
          <a:p>
            <a:pPr marL="285750" indent="-285750">
              <a:buFont typeface="Arial" panose="020B0604020202020204" pitchFamily="34" charset="0"/>
              <a:buChar char="•"/>
            </a:pPr>
            <a:r>
              <a:rPr lang="en-US" dirty="0"/>
              <a:t>Loan amounts that are not forgiven will be regular loans, with terms not to exceed 10 years and at interest rates that cannot exceed four percent. </a:t>
            </a:r>
          </a:p>
          <a:p>
            <a:pPr marL="285750" indent="-285750">
              <a:buFont typeface="Arial" panose="020B0604020202020204" pitchFamily="34" charset="0"/>
              <a:buChar char="•"/>
            </a:pPr>
            <a:r>
              <a:rPr lang="en-US" dirty="0"/>
              <a:t>Forgiven loan amounts will not be includible in the borrower’s taxable income.</a:t>
            </a:r>
          </a:p>
          <a:p>
            <a:pPr marL="285750" indent="-285750">
              <a:buFont typeface="Arial" panose="020B0604020202020204" pitchFamily="34" charset="0"/>
              <a:buChar char="•"/>
            </a:pPr>
            <a:r>
              <a:rPr lang="en-US" dirty="0"/>
              <a:t>Guidance on how the program will work must be issued within 30 days of the law’s enactment </a:t>
            </a:r>
          </a:p>
          <a:p>
            <a:pPr marL="285750" indent="-285750">
              <a:buFont typeface="Arial" panose="020B0604020202020204" pitchFamily="34" charset="0"/>
              <a:buChar char="•"/>
            </a:pPr>
            <a:r>
              <a:rPr lang="en-US" dirty="0"/>
              <a:t>Borrowers apply for these loans through participating banks. </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3701262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EAD1-EBBA-48E2-8D6A-366F338FA7B3}"/>
              </a:ext>
            </a:extLst>
          </p:cNvPr>
          <p:cNvSpPr>
            <a:spLocks noGrp="1"/>
          </p:cNvSpPr>
          <p:nvPr>
            <p:ph type="title"/>
          </p:nvPr>
        </p:nvSpPr>
        <p:spPr>
          <a:xfrm>
            <a:off x="2279374" y="1687781"/>
            <a:ext cx="7886700" cy="1325563"/>
          </a:xfrm>
        </p:spPr>
        <p:txBody>
          <a:bodyPr/>
          <a:lstStyle/>
          <a:p>
            <a:r>
              <a:rPr lang="en-US" dirty="0"/>
              <a:t>Employee Retention Credit</a:t>
            </a:r>
          </a:p>
        </p:txBody>
      </p:sp>
      <p:sp>
        <p:nvSpPr>
          <p:cNvPr id="3" name="TextBox 2">
            <a:extLst>
              <a:ext uri="{FF2B5EF4-FFF2-40B4-BE49-F238E27FC236}">
                <a16:creationId xmlns:a16="http://schemas.microsoft.com/office/drawing/2014/main" id="{ECC2BDAC-B731-4640-A090-C2C031643C1C}"/>
              </a:ext>
            </a:extLst>
          </p:cNvPr>
          <p:cNvSpPr txBox="1"/>
          <p:nvPr/>
        </p:nvSpPr>
        <p:spPr>
          <a:xfrm>
            <a:off x="1167319" y="3013344"/>
            <a:ext cx="9591472"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Employers of all sizes are eligible for a refundable 50 percent tax credit on the employer-paid portion of payroll taxes on wages up to $10,000 per employee. </a:t>
            </a:r>
          </a:p>
          <a:p>
            <a:pPr marL="285750" indent="-285750">
              <a:buFont typeface="Arial" panose="020B0604020202020204" pitchFamily="34" charset="0"/>
              <a:buChar char="•"/>
            </a:pPr>
            <a:r>
              <a:rPr lang="en-US" sz="2000" dirty="0"/>
              <a:t>Excluded from this tax credit are payroll taxes that are covered under the new paid leave and/or paycheck protection program rules.</a:t>
            </a:r>
          </a:p>
          <a:p>
            <a:pPr marL="285750" indent="-285750">
              <a:buFont typeface="Arial" panose="020B0604020202020204" pitchFamily="34" charset="0"/>
              <a:buChar char="•"/>
            </a:pPr>
            <a:r>
              <a:rPr lang="en-US" sz="2000" dirty="0"/>
              <a:t>Good option for employers not eligible for the paycheck protection program. </a:t>
            </a:r>
          </a:p>
        </p:txBody>
      </p:sp>
    </p:spTree>
    <p:extLst>
      <p:ext uri="{BB962C8B-B14F-4D97-AF65-F5344CB8AC3E}">
        <p14:creationId xmlns:p14="http://schemas.microsoft.com/office/powerpoint/2010/main" val="2583688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EAD1-EBBA-48E2-8D6A-366F338FA7B3}"/>
              </a:ext>
            </a:extLst>
          </p:cNvPr>
          <p:cNvSpPr>
            <a:spLocks noGrp="1"/>
          </p:cNvSpPr>
          <p:nvPr>
            <p:ph type="title"/>
          </p:nvPr>
        </p:nvSpPr>
        <p:spPr>
          <a:xfrm>
            <a:off x="0" y="1703170"/>
            <a:ext cx="12192000" cy="1325563"/>
          </a:xfrm>
        </p:spPr>
        <p:txBody>
          <a:bodyPr>
            <a:normAutofit/>
          </a:bodyPr>
          <a:lstStyle/>
          <a:p>
            <a:pPr algn="ctr"/>
            <a:r>
              <a:rPr lang="en-US" dirty="0"/>
              <a:t>Delay in Payment of Payroll Tax</a:t>
            </a:r>
          </a:p>
        </p:txBody>
      </p:sp>
      <p:sp>
        <p:nvSpPr>
          <p:cNvPr id="3" name="TextBox 2">
            <a:extLst>
              <a:ext uri="{FF2B5EF4-FFF2-40B4-BE49-F238E27FC236}">
                <a16:creationId xmlns:a16="http://schemas.microsoft.com/office/drawing/2014/main" id="{ECC2BDAC-B731-4640-A090-C2C031643C1C}"/>
              </a:ext>
            </a:extLst>
          </p:cNvPr>
          <p:cNvSpPr txBox="1"/>
          <p:nvPr/>
        </p:nvSpPr>
        <p:spPr>
          <a:xfrm>
            <a:off x="1534812" y="3028733"/>
            <a:ext cx="7886700" cy="2523768"/>
          </a:xfrm>
          <a:prstGeom prst="rect">
            <a:avLst/>
          </a:prstGeom>
          <a:noFill/>
        </p:spPr>
        <p:txBody>
          <a:bodyPr wrap="square" rtlCol="0">
            <a:spAutoFit/>
          </a:bodyPr>
          <a:lstStyle/>
          <a:p>
            <a:pPr marL="285750" indent="-285750">
              <a:buFont typeface="Arial" panose="020B0604020202020204" pitchFamily="34" charset="0"/>
              <a:buChar char="•"/>
            </a:pPr>
            <a:r>
              <a:rPr lang="en-US" sz="2000" dirty="0"/>
              <a:t>Employers would be able to delay the payment of their 2020 payroll taxes until 2021 and 2022, leading to approximately $300 billion of extra cash flow for businesses. </a:t>
            </a:r>
          </a:p>
          <a:p>
            <a:pPr marL="285750" indent="-285750">
              <a:buFont typeface="Arial" panose="020B0604020202020204" pitchFamily="34" charset="0"/>
              <a:buChar char="•"/>
            </a:pPr>
            <a:r>
              <a:rPr lang="en-US" sz="2000" dirty="0"/>
              <a:t>This provision applies to self-employed persons, too. </a:t>
            </a:r>
          </a:p>
          <a:p>
            <a:pPr marL="285750" indent="-285750">
              <a:buFont typeface="Arial" panose="020B0604020202020204" pitchFamily="34" charset="0"/>
              <a:buChar char="•"/>
            </a:pPr>
            <a:r>
              <a:rPr lang="en-US" sz="2000" dirty="0"/>
              <a:t>The provision requires that the deferred employment tax be paid over the following two years, with half to be paid by December 31, 2021 and the other half by December 31, 2022.</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7837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EAD1-EBBA-48E2-8D6A-366F338FA7B3}"/>
              </a:ext>
            </a:extLst>
          </p:cNvPr>
          <p:cNvSpPr>
            <a:spLocks noGrp="1"/>
          </p:cNvSpPr>
          <p:nvPr>
            <p:ph type="title"/>
          </p:nvPr>
        </p:nvSpPr>
        <p:spPr>
          <a:xfrm>
            <a:off x="0" y="1693779"/>
            <a:ext cx="12192000" cy="1325563"/>
          </a:xfrm>
        </p:spPr>
        <p:txBody>
          <a:bodyPr>
            <a:noAutofit/>
          </a:bodyPr>
          <a:lstStyle/>
          <a:p>
            <a:pPr algn="ctr"/>
            <a:r>
              <a:rPr lang="en-US" sz="4800" dirty="0"/>
              <a:t>Carryback of Net Operating Losses</a:t>
            </a:r>
          </a:p>
        </p:txBody>
      </p:sp>
      <p:sp>
        <p:nvSpPr>
          <p:cNvPr id="3" name="TextBox 2">
            <a:extLst>
              <a:ext uri="{FF2B5EF4-FFF2-40B4-BE49-F238E27FC236}">
                <a16:creationId xmlns:a16="http://schemas.microsoft.com/office/drawing/2014/main" id="{ECC2BDAC-B731-4640-A090-C2C031643C1C}"/>
              </a:ext>
            </a:extLst>
          </p:cNvPr>
          <p:cNvSpPr txBox="1"/>
          <p:nvPr/>
        </p:nvSpPr>
        <p:spPr>
          <a:xfrm>
            <a:off x="991114" y="3211434"/>
            <a:ext cx="8746009" cy="1600438"/>
          </a:xfrm>
          <a:prstGeom prst="rect">
            <a:avLst/>
          </a:prstGeom>
          <a:noFill/>
        </p:spPr>
        <p:txBody>
          <a:bodyPr wrap="square" rtlCol="0">
            <a:spAutoFit/>
          </a:bodyPr>
          <a:lstStyle/>
          <a:p>
            <a:pPr marL="285750" indent="-285750">
              <a:buFont typeface="Arial" panose="020B0604020202020204" pitchFamily="34" charset="0"/>
              <a:buChar char="•"/>
            </a:pPr>
            <a:r>
              <a:rPr lang="en-US" sz="2000" dirty="0"/>
              <a:t>Five-year carryback of net operating losses that arose in 2018, 2019 or 2020.</a:t>
            </a:r>
          </a:p>
          <a:p>
            <a:pPr marL="285750" indent="-285750">
              <a:buFont typeface="Arial" panose="020B0604020202020204" pitchFamily="34" charset="0"/>
              <a:buChar char="•"/>
            </a:pPr>
            <a:r>
              <a:rPr lang="en-US" sz="2000" dirty="0"/>
              <a:t>Businesses can amend tax returns back to 2013.</a:t>
            </a:r>
          </a:p>
          <a:p>
            <a:pPr marL="285750" indent="-285750">
              <a:buFont typeface="Arial" panose="020B0604020202020204" pitchFamily="34" charset="0"/>
              <a:buChar char="•"/>
            </a:pPr>
            <a:r>
              <a:rPr lang="en-US" sz="2000" dirty="0"/>
              <a:t>Expands use of carrybacks to sole proprietors and passthrough entities.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91952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AD81E7-81BC-4E54-B1F3-DF0572230CFF}"/>
              </a:ext>
            </a:extLst>
          </p:cNvPr>
          <p:cNvSpPr>
            <a:spLocks noGrp="1"/>
          </p:cNvSpPr>
          <p:nvPr>
            <p:ph type="title"/>
          </p:nvPr>
        </p:nvSpPr>
        <p:spPr>
          <a:xfrm>
            <a:off x="-1" y="1759634"/>
            <a:ext cx="12192000" cy="1003853"/>
          </a:xfrm>
        </p:spPr>
        <p:txBody>
          <a:bodyPr>
            <a:noAutofit/>
          </a:bodyPr>
          <a:lstStyle/>
          <a:p>
            <a:pPr algn="ctr"/>
            <a:r>
              <a:rPr lang="en-US" sz="4400" dirty="0"/>
              <a:t>Employer-Provided Tax-Free Student Loan Repayments</a:t>
            </a:r>
          </a:p>
        </p:txBody>
      </p:sp>
      <p:sp>
        <p:nvSpPr>
          <p:cNvPr id="2" name="TextBox 1">
            <a:extLst>
              <a:ext uri="{FF2B5EF4-FFF2-40B4-BE49-F238E27FC236}">
                <a16:creationId xmlns:a16="http://schemas.microsoft.com/office/drawing/2014/main" id="{FF30EDBE-69F0-4479-90E2-BD8BB36154D0}"/>
              </a:ext>
            </a:extLst>
          </p:cNvPr>
          <p:cNvSpPr txBox="1"/>
          <p:nvPr/>
        </p:nvSpPr>
        <p:spPr>
          <a:xfrm>
            <a:off x="411892" y="2862343"/>
            <a:ext cx="11368215" cy="3477875"/>
          </a:xfrm>
          <a:prstGeom prst="rect">
            <a:avLst/>
          </a:prstGeom>
          <a:noFill/>
        </p:spPr>
        <p:txBody>
          <a:bodyPr wrap="square" rtlCol="0">
            <a:spAutoFit/>
          </a:bodyPr>
          <a:lstStyle/>
          <a:p>
            <a:pPr marL="628642" lvl="1" indent="-285750">
              <a:buFont typeface="Arial" panose="020B0604020202020204" pitchFamily="34" charset="0"/>
              <a:buChar char="•"/>
            </a:pPr>
            <a:r>
              <a:rPr lang="en-US" sz="2000" dirty="0"/>
              <a:t>Enables employers to provide a student loan repayment benefit to its employees on a tax-free basis by expanding the type of permitted expenses under an “educational assistance program” to include student loan repayments made by an employer on behalf of an employee. </a:t>
            </a:r>
          </a:p>
          <a:p>
            <a:pPr marL="628642" lvl="1" indent="-285750">
              <a:buFont typeface="Arial" panose="020B0604020202020204" pitchFamily="34" charset="0"/>
              <a:buChar char="•"/>
            </a:pPr>
            <a:r>
              <a:rPr lang="en-US" sz="2000" dirty="0"/>
              <a:t>If an employer has or adopts an educational assistance program, the employer may make student loan payments on behalf of an employee up to $5,250 annually and such payments would be excluded from an employee’s taxable income. </a:t>
            </a:r>
          </a:p>
          <a:p>
            <a:pPr marL="628642" lvl="1" indent="-285750">
              <a:buFont typeface="Arial" panose="020B0604020202020204" pitchFamily="34" charset="0"/>
              <a:buChar char="•"/>
            </a:pPr>
            <a:r>
              <a:rPr lang="en-US" sz="2000" dirty="0"/>
              <a:t>The $5,250 cap applies to the aggregate of the student loan payments and any other permitted qualified education expenses provided under the employer’s educational assistance program. </a:t>
            </a:r>
          </a:p>
          <a:p>
            <a:pPr marL="628642" lvl="1" indent="-285750">
              <a:buFont typeface="Arial" panose="020B0604020202020204" pitchFamily="34" charset="0"/>
              <a:buChar char="•"/>
            </a:pPr>
            <a:r>
              <a:rPr lang="en-US" sz="2000" dirty="0"/>
              <a:t>The tax-free benefit for the student loan repayments applies only for payments made after March 27, 2020, and before January 1, 2021.</a:t>
            </a:r>
          </a:p>
        </p:txBody>
      </p:sp>
    </p:spTree>
    <p:extLst>
      <p:ext uri="{BB962C8B-B14F-4D97-AF65-F5344CB8AC3E}">
        <p14:creationId xmlns:p14="http://schemas.microsoft.com/office/powerpoint/2010/main" val="158950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62CEA-64BD-44F3-9D56-19FFFC5B1F74}"/>
              </a:ext>
            </a:extLst>
          </p:cNvPr>
          <p:cNvSpPr>
            <a:spLocks noGrp="1"/>
          </p:cNvSpPr>
          <p:nvPr>
            <p:ph type="title"/>
          </p:nvPr>
        </p:nvSpPr>
        <p:spPr>
          <a:xfrm>
            <a:off x="348169" y="1454682"/>
            <a:ext cx="10515600" cy="1325563"/>
          </a:xfrm>
        </p:spPr>
        <p:txBody>
          <a:bodyPr>
            <a:normAutofit/>
          </a:bodyPr>
          <a:lstStyle/>
          <a:p>
            <a:r>
              <a:rPr lang="en-US" sz="4800" dirty="0"/>
              <a:t>Today’s Agenda</a:t>
            </a:r>
          </a:p>
        </p:txBody>
      </p:sp>
      <p:sp>
        <p:nvSpPr>
          <p:cNvPr id="3" name="Content Placeholder 2">
            <a:extLst>
              <a:ext uri="{FF2B5EF4-FFF2-40B4-BE49-F238E27FC236}">
                <a16:creationId xmlns:a16="http://schemas.microsoft.com/office/drawing/2014/main" id="{E4E995BE-CB39-4312-9A9C-8227AB091BC5}"/>
              </a:ext>
            </a:extLst>
          </p:cNvPr>
          <p:cNvSpPr>
            <a:spLocks noGrp="1"/>
          </p:cNvSpPr>
          <p:nvPr>
            <p:ph idx="1"/>
          </p:nvPr>
        </p:nvSpPr>
        <p:spPr>
          <a:xfrm>
            <a:off x="348169" y="3046945"/>
            <a:ext cx="11634281" cy="2872060"/>
          </a:xfrm>
        </p:spPr>
        <p:txBody>
          <a:bodyPr/>
          <a:lstStyle/>
          <a:p>
            <a:r>
              <a:rPr lang="en-US" dirty="0"/>
              <a:t>Welcome, Cammie Scott, NAIFA President</a:t>
            </a:r>
          </a:p>
          <a:p>
            <a:r>
              <a:rPr lang="en-US" dirty="0"/>
              <a:t>CEO Update, Kevin Mayeux, NAIFA CEO</a:t>
            </a:r>
          </a:p>
          <a:p>
            <a:r>
              <a:rPr lang="en-US" dirty="0"/>
              <a:t>Introduction of Speakers, Cammie Scott</a:t>
            </a:r>
          </a:p>
          <a:p>
            <a:r>
              <a:rPr lang="en-US" dirty="0"/>
              <a:t>Stimulus Package Overview: Diane Boyle, SVP, Government Relations</a:t>
            </a:r>
          </a:p>
          <a:p>
            <a:r>
              <a:rPr lang="en-US" dirty="0"/>
              <a:t>Panel Discussion: Keith Gillies, Todd </a:t>
            </a:r>
            <a:r>
              <a:rPr lang="en-US" dirty="0" err="1"/>
              <a:t>Villarrubia</a:t>
            </a:r>
            <a:r>
              <a:rPr lang="en-US" dirty="0"/>
              <a:t>, Mark Massey</a:t>
            </a:r>
          </a:p>
        </p:txBody>
      </p:sp>
    </p:spTree>
    <p:extLst>
      <p:ext uri="{BB962C8B-B14F-4D97-AF65-F5344CB8AC3E}">
        <p14:creationId xmlns:p14="http://schemas.microsoft.com/office/powerpoint/2010/main" val="4191601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AD81E7-81BC-4E54-B1F3-DF0572230CFF}"/>
              </a:ext>
            </a:extLst>
          </p:cNvPr>
          <p:cNvSpPr>
            <a:spLocks noGrp="1"/>
          </p:cNvSpPr>
          <p:nvPr>
            <p:ph type="title"/>
          </p:nvPr>
        </p:nvSpPr>
        <p:spPr>
          <a:xfrm>
            <a:off x="0" y="1769165"/>
            <a:ext cx="12192000" cy="1003853"/>
          </a:xfrm>
        </p:spPr>
        <p:txBody>
          <a:bodyPr>
            <a:normAutofit/>
          </a:bodyPr>
          <a:lstStyle/>
          <a:p>
            <a:pPr algn="ctr"/>
            <a:r>
              <a:rPr lang="en-US" dirty="0"/>
              <a:t>Group Health Plans</a:t>
            </a:r>
          </a:p>
        </p:txBody>
      </p:sp>
      <p:sp>
        <p:nvSpPr>
          <p:cNvPr id="4" name="Text Placeholder 3">
            <a:extLst>
              <a:ext uri="{FF2B5EF4-FFF2-40B4-BE49-F238E27FC236}">
                <a16:creationId xmlns:a16="http://schemas.microsoft.com/office/drawing/2014/main" id="{685AFF30-6913-42F0-8239-69F3AB6A8C3E}"/>
              </a:ext>
            </a:extLst>
          </p:cNvPr>
          <p:cNvSpPr>
            <a:spLocks noGrp="1"/>
          </p:cNvSpPr>
          <p:nvPr>
            <p:ph type="body" idx="1"/>
          </p:nvPr>
        </p:nvSpPr>
        <p:spPr>
          <a:xfrm>
            <a:off x="1756480" y="2773018"/>
            <a:ext cx="8679039" cy="4084982"/>
          </a:xfrm>
        </p:spPr>
        <p:txBody>
          <a:bodyPr>
            <a:normAutofit/>
          </a:bodyPr>
          <a:lstStyle/>
          <a:p>
            <a:endParaRPr lang="en-US" dirty="0">
              <a:solidFill>
                <a:schemeClr val="tx1"/>
              </a:solidFill>
            </a:endParaRPr>
          </a:p>
          <a:p>
            <a:pPr marL="628642" lvl="1" indent="-285750">
              <a:buFont typeface="Arial" panose="020B0604020202020204" pitchFamily="34" charset="0"/>
              <a:buChar char="•"/>
            </a:pPr>
            <a:r>
              <a:rPr lang="en-US" dirty="0">
                <a:solidFill>
                  <a:schemeClr val="tx1"/>
                </a:solidFill>
              </a:rPr>
              <a:t>Must cover COVID-19 diagnostic testing with no cost-sharing, prior authorization or medical management requirements.</a:t>
            </a:r>
          </a:p>
          <a:p>
            <a:pPr marL="628642" lvl="1" indent="-285750">
              <a:buFont typeface="Arial" panose="020B0604020202020204" pitchFamily="34" charset="0"/>
              <a:buChar char="•"/>
            </a:pPr>
            <a:r>
              <a:rPr lang="en-US" dirty="0">
                <a:solidFill>
                  <a:schemeClr val="tx1"/>
                </a:solidFill>
              </a:rPr>
              <a:t>Must cover qualifying coronavirus preventive services at no cost sharing if in-network, within 15 business days after a recommendation is made relating to the qualifying coronavirus preventive service.</a:t>
            </a:r>
          </a:p>
          <a:p>
            <a:pPr marL="628642" lvl="1" indent="-285750">
              <a:buFont typeface="Arial" panose="020B0604020202020204" pitchFamily="34" charset="0"/>
              <a:buChar char="•"/>
            </a:pPr>
            <a:endParaRPr lang="en-US" sz="1800" dirty="0">
              <a:solidFill>
                <a:schemeClr val="tx1"/>
              </a:solidFill>
            </a:endParaRPr>
          </a:p>
        </p:txBody>
      </p:sp>
    </p:spTree>
    <p:extLst>
      <p:ext uri="{BB962C8B-B14F-4D97-AF65-F5344CB8AC3E}">
        <p14:creationId xmlns:p14="http://schemas.microsoft.com/office/powerpoint/2010/main" val="3394412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D4CF9-6D04-488A-AF46-10AD77ECB192}"/>
              </a:ext>
            </a:extLst>
          </p:cNvPr>
          <p:cNvSpPr>
            <a:spLocks noGrp="1"/>
          </p:cNvSpPr>
          <p:nvPr>
            <p:ph type="title"/>
          </p:nvPr>
        </p:nvSpPr>
        <p:spPr>
          <a:xfrm>
            <a:off x="0" y="960473"/>
            <a:ext cx="12191999" cy="1252536"/>
          </a:xfrm>
        </p:spPr>
        <p:txBody>
          <a:bodyPr>
            <a:normAutofit/>
          </a:bodyPr>
          <a:lstStyle/>
          <a:p>
            <a:pPr algn="ctr"/>
            <a:r>
              <a:rPr lang="en-US" dirty="0"/>
              <a:t>Small Business Resources</a:t>
            </a:r>
          </a:p>
        </p:txBody>
      </p:sp>
      <p:sp>
        <p:nvSpPr>
          <p:cNvPr id="5" name="Rectangle 1">
            <a:extLst>
              <a:ext uri="{FF2B5EF4-FFF2-40B4-BE49-F238E27FC236}">
                <a16:creationId xmlns:a16="http://schemas.microsoft.com/office/drawing/2014/main" id="{69602C4E-43AD-4B1C-9DC2-5816FF9148BA}"/>
              </a:ext>
            </a:extLst>
          </p:cNvPr>
          <p:cNvSpPr>
            <a:spLocks noChangeArrowheads="1"/>
          </p:cNvSpPr>
          <p:nvPr/>
        </p:nvSpPr>
        <p:spPr bwMode="auto">
          <a:xfrm>
            <a:off x="1234835" y="2203777"/>
            <a:ext cx="10487609"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U.S. Department of Treasury</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3"/>
              </a:rPr>
              <a:t>Top-line overview of the Paycheck Protection Program </a:t>
            </a:r>
            <a:endPar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4"/>
              </a:rPr>
              <a:t>If you’re a lender, more information can be found HERE</a:t>
            </a:r>
            <a:endPar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5"/>
              </a:rPr>
              <a:t>If you’re a borrower, more information can be found HERE</a:t>
            </a:r>
            <a:endPar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6"/>
              </a:rPr>
              <a:t>The application for borrowers can be found HERE</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Small Business Administration</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hlinkClick r:id="rId7"/>
              </a:rPr>
              <a:t>Paycheck Protection Program</a:t>
            </a:r>
            <a:endParaRPr kumimoji="0" lang="en-US" altLang="en-US" sz="1400" b="0" i="0" u="none" strike="noStrike" cap="none" normalizeH="0" baseline="0" dirty="0">
              <a:ln>
                <a:noFill/>
              </a:ln>
              <a:solidFill>
                <a:srgbClr val="0070C0"/>
              </a:solidFill>
              <a:effectLst/>
              <a:latin typeface="Arial" panose="020B0604020202020204" pitchFamily="34" charset="0"/>
              <a:ea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hlinkClick r:id="rId7"/>
              </a:rPr>
              <a:t>Economic Injury Disaster Loans and Loan Advance</a:t>
            </a:r>
            <a:endParaRPr kumimoji="0" lang="en-US" altLang="en-US" sz="1400" b="0" i="0" u="none" strike="noStrike" cap="none" normalizeH="0" baseline="0" dirty="0">
              <a:ln>
                <a:noFill/>
              </a:ln>
              <a:solidFill>
                <a:srgbClr val="0070C0"/>
              </a:solidFill>
              <a:effectLst/>
              <a:latin typeface="Arial" panose="020B0604020202020204" pitchFamily="34" charset="0"/>
              <a:ea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hlinkClick r:id="rId7"/>
              </a:rPr>
              <a:t>SBA Debt Relief</a:t>
            </a:r>
            <a:endParaRPr kumimoji="0" lang="en-US" altLang="en-US" sz="1400" b="0" i="0" u="none" strike="noStrike" cap="none" normalizeH="0" baseline="0" dirty="0">
              <a:ln>
                <a:noFill/>
              </a:ln>
              <a:solidFill>
                <a:srgbClr val="0070C0"/>
              </a:solidFill>
              <a:effectLst/>
              <a:latin typeface="Arial" panose="020B0604020202020204" pitchFamily="34" charset="0"/>
              <a:ea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hlinkClick r:id="rId7"/>
              </a:rPr>
              <a:t>SBA Express Bridge Loans</a:t>
            </a:r>
            <a:endParaRPr kumimoji="0" lang="en-US" altLang="en-US" sz="1400" b="0" i="0" u="none" strike="noStrike" cap="none" normalizeH="0" baseline="0" dirty="0">
              <a:ln>
                <a:noFill/>
              </a:ln>
              <a:solidFill>
                <a:srgbClr val="0070C0"/>
              </a:solidFill>
              <a:effectLst/>
              <a:latin typeface="Arial" panose="020B0604020202020204" pitchFamily="34" charset="0"/>
              <a:ea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hlinkClick r:id="rId7"/>
              </a:rPr>
              <a:t>Guidance for Businesses and Employers</a:t>
            </a:r>
            <a:endParaRPr kumimoji="0" lang="en-US" altLang="en-US" sz="1400" b="0" i="0" u="none" strike="noStrike" cap="none" normalizeH="0" baseline="0" dirty="0">
              <a:ln>
                <a:noFill/>
              </a:ln>
              <a:solidFill>
                <a:srgbClr val="0070C0"/>
              </a:solidFill>
              <a:effectLst/>
              <a:latin typeface="Arial" panose="020B0604020202020204" pitchFamily="34" charset="0"/>
              <a:ea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hlinkClick r:id="rId7"/>
              </a:rPr>
              <a:t>SBA Products and Resources</a:t>
            </a:r>
            <a:endParaRPr kumimoji="0" lang="en-US" altLang="en-US" sz="1400" b="0" i="0" u="none" strike="noStrike" cap="none" normalizeH="0" baseline="0" dirty="0">
              <a:ln>
                <a:noFill/>
              </a:ln>
              <a:solidFill>
                <a:srgbClr val="0070C0"/>
              </a:solidFill>
              <a:effectLst/>
              <a:latin typeface="Arial" panose="020B0604020202020204" pitchFamily="34" charset="0"/>
              <a:ea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hlinkClick r:id="rId7"/>
              </a:rPr>
              <a:t>Government Contracting</a:t>
            </a:r>
            <a:endParaRPr kumimoji="0" lang="en-US" altLang="en-US" sz="1400" b="0" i="0" u="none" strike="noStrike" cap="none" normalizeH="0" baseline="0" dirty="0">
              <a:ln>
                <a:noFill/>
              </a:ln>
              <a:solidFill>
                <a:srgbClr val="0070C0"/>
              </a:solidFill>
              <a:effectLst/>
              <a:latin typeface="Arial" panose="020B0604020202020204" pitchFamily="34" charset="0"/>
              <a:ea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hlinkClick r:id="rId7"/>
              </a:rPr>
              <a:t>Local Assistance</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a:ln>
                  <a:noFill/>
                </a:ln>
                <a:solidFill>
                  <a:srgbClr val="0070C0"/>
                </a:solidFill>
                <a:effectLst/>
                <a:latin typeface="Arial" panose="020B0604020202020204" pitchFamily="34" charset="0"/>
                <a:ea typeface="Calibri" panose="020F0502020204030204" pitchFamily="34" charset="0"/>
              </a:rPr>
              <a:t> </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4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Congress</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sng" strike="noStrike" cap="none" normalizeH="0" baseline="0" dirty="0">
                <a:ln>
                  <a:noFill/>
                </a:ln>
                <a:solidFill>
                  <a:srgbClr val="0070C0"/>
                </a:solidFill>
                <a:effectLst/>
                <a:latin typeface="Arial" panose="020B0604020202020204" pitchFamily="34" charset="0"/>
                <a:ea typeface="Times New Roman" panose="02020603050405020304" pitchFamily="18" charset="0"/>
                <a:hlinkClick r:id="rId8"/>
              </a:rPr>
              <a:t>FAQ from the Senate</a:t>
            </a:r>
            <a:endParaRPr kumimoji="0" lang="en-US" altLang="en-US" sz="1400" b="0" i="0" u="none" strike="noStrike" cap="none" normalizeH="0" baseline="0" dirty="0">
              <a:ln>
                <a:noFill/>
              </a:ln>
              <a:solidFill>
                <a:srgbClr val="0070C0"/>
              </a:solidFill>
              <a:effectLst/>
              <a:latin typeface="Arial" panose="020B0604020202020204" pitchFamily="34" charset="0"/>
              <a:ea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sng" strike="noStrike" cap="none" normalizeH="0" baseline="0" dirty="0">
                <a:ln>
                  <a:noFill/>
                </a:ln>
                <a:solidFill>
                  <a:srgbClr val="0070C0"/>
                </a:solidFill>
                <a:effectLst/>
                <a:latin typeface="Arial" panose="020B0604020202020204" pitchFamily="34" charset="0"/>
                <a:ea typeface="Times New Roman" panose="02020603050405020304" pitchFamily="18" charset="0"/>
                <a:hlinkClick r:id="rId9"/>
              </a:rPr>
              <a:t>House Small Business Loan Chart</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0110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C263FCC-695F-4994-AFE7-65D70BD0E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755226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196B41-2AA6-4A86-9604-91A50DF4803A}"/>
              </a:ext>
            </a:extLst>
          </p:cNvPr>
          <p:cNvSpPr>
            <a:spLocks noGrp="1"/>
          </p:cNvSpPr>
          <p:nvPr>
            <p:ph type="title"/>
          </p:nvPr>
        </p:nvSpPr>
        <p:spPr>
          <a:xfrm>
            <a:off x="637595" y="640081"/>
            <a:ext cx="6274591" cy="3943391"/>
          </a:xfrm>
        </p:spPr>
        <p:txBody>
          <a:bodyPr vert="horz" lIns="91440" tIns="45720" rIns="91440" bIns="45720" rtlCol="0" anchor="b">
            <a:normAutofit/>
          </a:bodyPr>
          <a:lstStyle/>
          <a:p>
            <a:pPr defTabSz="914400"/>
            <a:r>
              <a:rPr lang="en-US" sz="4800">
                <a:solidFill>
                  <a:schemeClr val="bg1"/>
                </a:solidFill>
              </a:rPr>
              <a:t>Cammie Scott</a:t>
            </a:r>
            <a:br>
              <a:rPr lang="en-US" sz="4800">
                <a:solidFill>
                  <a:schemeClr val="bg1"/>
                </a:solidFill>
              </a:rPr>
            </a:br>
            <a:r>
              <a:rPr lang="en-US" sz="4800">
                <a:solidFill>
                  <a:schemeClr val="bg1"/>
                </a:solidFill>
              </a:rPr>
              <a:t>NAIFA President</a:t>
            </a:r>
          </a:p>
        </p:txBody>
      </p:sp>
      <p:pic>
        <p:nvPicPr>
          <p:cNvPr id="7" name="Picture 6">
            <a:extLst>
              <a:ext uri="{FF2B5EF4-FFF2-40B4-BE49-F238E27FC236}">
                <a16:creationId xmlns:a16="http://schemas.microsoft.com/office/drawing/2014/main" id="{1D17968C-4119-44BF-8980-3AA6E9A3B250}"/>
              </a:ext>
            </a:extLst>
          </p:cNvPr>
          <p:cNvPicPr>
            <a:picLocks noChangeAspect="1"/>
          </p:cNvPicPr>
          <p:nvPr/>
        </p:nvPicPr>
        <p:blipFill rotWithShape="1">
          <a:blip r:embed="rId2">
            <a:extLst>
              <a:ext uri="{28A0092B-C50C-407E-A947-70E740481C1C}">
                <a14:useLocalDpi xmlns:a14="http://schemas.microsoft.com/office/drawing/2010/main" val="0"/>
              </a:ext>
            </a:extLst>
          </a:blip>
          <a:srcRect b="1759"/>
          <a:stretch/>
        </p:blipFill>
        <p:spPr>
          <a:xfrm>
            <a:off x="7549780" y="10"/>
            <a:ext cx="4642220" cy="6857990"/>
          </a:xfrm>
          <a:prstGeom prst="rect">
            <a:avLst/>
          </a:prstGeom>
        </p:spPr>
      </p:pic>
    </p:spTree>
    <p:extLst>
      <p:ext uri="{BB962C8B-B14F-4D97-AF65-F5344CB8AC3E}">
        <p14:creationId xmlns:p14="http://schemas.microsoft.com/office/powerpoint/2010/main" val="3231496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EA337C3-F163-4922-8506-F1B6AE5E4E52}"/>
              </a:ext>
            </a:extLst>
          </p:cNvPr>
          <p:cNvSpPr>
            <a:spLocks noGrp="1"/>
          </p:cNvSpPr>
          <p:nvPr>
            <p:ph type="title"/>
          </p:nvPr>
        </p:nvSpPr>
        <p:spPr>
          <a:xfrm>
            <a:off x="893191" y="884900"/>
            <a:ext cx="10520702" cy="1325563"/>
          </a:xfrm>
        </p:spPr>
        <p:txBody>
          <a:bodyPr>
            <a:normAutofit/>
          </a:bodyPr>
          <a:lstStyle/>
          <a:p>
            <a:r>
              <a:rPr lang="en-US" dirty="0"/>
              <a:t>April Town Hall Series </a:t>
            </a:r>
          </a:p>
        </p:txBody>
      </p:sp>
      <p:sp>
        <p:nvSpPr>
          <p:cNvPr id="10" name="Content Placeholder 9">
            <a:extLst>
              <a:ext uri="{FF2B5EF4-FFF2-40B4-BE49-F238E27FC236}">
                <a16:creationId xmlns:a16="http://schemas.microsoft.com/office/drawing/2014/main" id="{78A719B6-2383-4F2A-A70F-5ADBFC61068D}"/>
              </a:ext>
            </a:extLst>
          </p:cNvPr>
          <p:cNvSpPr>
            <a:spLocks noGrp="1"/>
          </p:cNvSpPr>
          <p:nvPr>
            <p:ph idx="1"/>
          </p:nvPr>
        </p:nvSpPr>
        <p:spPr>
          <a:xfrm>
            <a:off x="893191" y="2212125"/>
            <a:ext cx="10515600" cy="2872060"/>
          </a:xfrm>
        </p:spPr>
        <p:txBody>
          <a:bodyPr>
            <a:noAutofit/>
          </a:bodyPr>
          <a:lstStyle/>
          <a:p>
            <a:r>
              <a:rPr lang="en-US" dirty="0"/>
              <a:t>April 6: Jamie Hopkins</a:t>
            </a:r>
          </a:p>
          <a:p>
            <a:r>
              <a:rPr lang="en-US" dirty="0"/>
              <a:t>April 9: Bill Cates</a:t>
            </a:r>
          </a:p>
          <a:p>
            <a:r>
              <a:rPr lang="en-US" dirty="0"/>
              <a:t>April 13: Dave </a:t>
            </a:r>
            <a:r>
              <a:rPr lang="en-US" dirty="0" err="1"/>
              <a:t>Resseguie</a:t>
            </a:r>
            <a:endParaRPr lang="en-US" dirty="0"/>
          </a:p>
          <a:p>
            <a:r>
              <a:rPr lang="en-US" dirty="0"/>
              <a:t>April 16: Joe Jordan</a:t>
            </a:r>
          </a:p>
          <a:p>
            <a:r>
              <a:rPr lang="en-US" dirty="0"/>
              <a:t>April 20: Diedre Van Nest</a:t>
            </a:r>
          </a:p>
          <a:p>
            <a:r>
              <a:rPr lang="en-US" dirty="0"/>
              <a:t>April 23: Wade Pfau</a:t>
            </a:r>
          </a:p>
          <a:p>
            <a:r>
              <a:rPr lang="en-US" dirty="0"/>
              <a:t>April 27: David McKnight</a:t>
            </a:r>
          </a:p>
          <a:p>
            <a:r>
              <a:rPr lang="en-US" dirty="0"/>
              <a:t>April 30: Scott Brennan</a:t>
            </a:r>
          </a:p>
        </p:txBody>
      </p:sp>
    </p:spTree>
    <p:extLst>
      <p:ext uri="{BB962C8B-B14F-4D97-AF65-F5344CB8AC3E}">
        <p14:creationId xmlns:p14="http://schemas.microsoft.com/office/powerpoint/2010/main" val="292756521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A40EF2D-212F-4742-AD6F-120F22EA65FE}"/>
              </a:ext>
            </a:extLst>
          </p:cNvPr>
          <p:cNvSpPr>
            <a:spLocks noGrp="1"/>
          </p:cNvSpPr>
          <p:nvPr>
            <p:ph type="title"/>
          </p:nvPr>
        </p:nvSpPr>
        <p:spPr>
          <a:xfrm>
            <a:off x="4384039" y="365125"/>
            <a:ext cx="7164493" cy="1325563"/>
          </a:xfrm>
        </p:spPr>
        <p:txBody>
          <a:bodyPr>
            <a:normAutofit/>
          </a:bodyPr>
          <a:lstStyle/>
          <a:p>
            <a:r>
              <a:rPr lang="en-US" dirty="0"/>
              <a:t>Town Halls are for You</a:t>
            </a:r>
          </a:p>
        </p:txBody>
      </p:sp>
      <p:pic>
        <p:nvPicPr>
          <p:cNvPr id="9" name="Picture 8" descr="A screenshot of a cell phone&#10;&#10;Description automatically generated">
            <a:extLst>
              <a:ext uri="{FF2B5EF4-FFF2-40B4-BE49-F238E27FC236}">
                <a16:creationId xmlns:a16="http://schemas.microsoft.com/office/drawing/2014/main" id="{29B64466-C22A-4E7A-BAF1-978A1185A6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 y="1300836"/>
            <a:ext cx="3425957" cy="4255847"/>
          </a:xfrm>
          <a:prstGeom prst="rect">
            <a:avLst/>
          </a:prstGeom>
        </p:spPr>
      </p:pic>
      <p:sp>
        <p:nvSpPr>
          <p:cNvPr id="7" name="Content Placeholder 6">
            <a:extLst>
              <a:ext uri="{FF2B5EF4-FFF2-40B4-BE49-F238E27FC236}">
                <a16:creationId xmlns:a16="http://schemas.microsoft.com/office/drawing/2014/main" id="{58653203-B6A3-45B9-857A-115915403AC2}"/>
              </a:ext>
            </a:extLst>
          </p:cNvPr>
          <p:cNvSpPr>
            <a:spLocks noGrp="1"/>
          </p:cNvSpPr>
          <p:nvPr>
            <p:ph idx="1"/>
          </p:nvPr>
        </p:nvSpPr>
        <p:spPr>
          <a:xfrm>
            <a:off x="4387515" y="2022601"/>
            <a:ext cx="7161017" cy="4154361"/>
          </a:xfrm>
        </p:spPr>
        <p:txBody>
          <a:bodyPr>
            <a:normAutofit/>
          </a:bodyPr>
          <a:lstStyle/>
          <a:p>
            <a:r>
              <a:rPr lang="en-US" sz="2400" dirty="0"/>
              <a:t>Tools for Your Clients: New Member Website</a:t>
            </a:r>
          </a:p>
          <a:p>
            <a:pPr lvl="1"/>
            <a:r>
              <a:rPr lang="en-US" dirty="0"/>
              <a:t>Downloadable Collateral to Send to Clients &amp; Prospects</a:t>
            </a:r>
          </a:p>
          <a:p>
            <a:pPr lvl="1"/>
            <a:r>
              <a:rPr lang="en-US" dirty="0"/>
              <a:t>Collaborative Library </a:t>
            </a:r>
          </a:p>
          <a:p>
            <a:pPr lvl="1"/>
            <a:r>
              <a:rPr lang="en-US" dirty="0"/>
              <a:t>Get Involved with Video</a:t>
            </a:r>
            <a:br>
              <a:rPr lang="en-US" sz="2000" dirty="0"/>
            </a:br>
            <a:endParaRPr lang="en-US" sz="2000" dirty="0"/>
          </a:p>
          <a:p>
            <a:r>
              <a:rPr lang="en-US" sz="2400" dirty="0"/>
              <a:t>Tools for Consumers: </a:t>
            </a:r>
            <a:br>
              <a:rPr lang="en-US" sz="2400" dirty="0"/>
            </a:br>
            <a:r>
              <a:rPr lang="en-US" sz="2400" dirty="0"/>
              <a:t>FinancialSecurity.org</a:t>
            </a:r>
          </a:p>
        </p:txBody>
      </p:sp>
      <p:pic>
        <p:nvPicPr>
          <p:cNvPr id="11" name="Picture 10" descr="A screenshot of a cell phone&#10;&#10;Description automatically generated">
            <a:extLst>
              <a:ext uri="{FF2B5EF4-FFF2-40B4-BE49-F238E27FC236}">
                <a16:creationId xmlns:a16="http://schemas.microsoft.com/office/drawing/2014/main" id="{8E661C36-01F1-4891-8FBA-79C08AD62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1343" y="2817019"/>
            <a:ext cx="3427317" cy="3700462"/>
          </a:xfrm>
          <a:prstGeom prst="rect">
            <a:avLst/>
          </a:prstGeom>
        </p:spPr>
      </p:pic>
    </p:spTree>
    <p:extLst>
      <p:ext uri="{BB962C8B-B14F-4D97-AF65-F5344CB8AC3E}">
        <p14:creationId xmlns:p14="http://schemas.microsoft.com/office/powerpoint/2010/main" val="287789545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2EA337C3-F163-4922-8506-F1B6AE5E4E52}"/>
              </a:ext>
            </a:extLst>
          </p:cNvPr>
          <p:cNvSpPr>
            <a:spLocks noGrp="1"/>
          </p:cNvSpPr>
          <p:nvPr>
            <p:ph type="title"/>
          </p:nvPr>
        </p:nvSpPr>
        <p:spPr>
          <a:xfrm>
            <a:off x="893191" y="884900"/>
            <a:ext cx="10520702" cy="1325563"/>
          </a:xfrm>
        </p:spPr>
        <p:txBody>
          <a:bodyPr>
            <a:normAutofit/>
          </a:bodyPr>
          <a:lstStyle/>
          <a:p>
            <a:r>
              <a:rPr lang="en-US" dirty="0"/>
              <a:t>April Town Hall Series </a:t>
            </a:r>
          </a:p>
        </p:txBody>
      </p:sp>
      <p:sp>
        <p:nvSpPr>
          <p:cNvPr id="10" name="Content Placeholder 9">
            <a:extLst>
              <a:ext uri="{FF2B5EF4-FFF2-40B4-BE49-F238E27FC236}">
                <a16:creationId xmlns:a16="http://schemas.microsoft.com/office/drawing/2014/main" id="{78A719B6-2383-4F2A-A70F-5ADBFC61068D}"/>
              </a:ext>
            </a:extLst>
          </p:cNvPr>
          <p:cNvSpPr>
            <a:spLocks noGrp="1"/>
          </p:cNvSpPr>
          <p:nvPr>
            <p:ph idx="1"/>
          </p:nvPr>
        </p:nvSpPr>
        <p:spPr>
          <a:xfrm>
            <a:off x="893191" y="2212125"/>
            <a:ext cx="10515600" cy="2872060"/>
          </a:xfrm>
        </p:spPr>
        <p:txBody>
          <a:bodyPr>
            <a:noAutofit/>
          </a:bodyPr>
          <a:lstStyle/>
          <a:p>
            <a:r>
              <a:rPr lang="en-US" dirty="0"/>
              <a:t>April 6: Jamie Hopkins</a:t>
            </a:r>
          </a:p>
          <a:p>
            <a:r>
              <a:rPr lang="en-US" dirty="0"/>
              <a:t>April 9: Bill Cates</a:t>
            </a:r>
          </a:p>
          <a:p>
            <a:r>
              <a:rPr lang="en-US" dirty="0"/>
              <a:t>April 13: Dave </a:t>
            </a:r>
            <a:r>
              <a:rPr lang="en-US" dirty="0" err="1"/>
              <a:t>Resseguie</a:t>
            </a:r>
            <a:endParaRPr lang="en-US" dirty="0"/>
          </a:p>
          <a:p>
            <a:r>
              <a:rPr lang="en-US" dirty="0"/>
              <a:t>April 16: Joe Jordan</a:t>
            </a:r>
          </a:p>
          <a:p>
            <a:r>
              <a:rPr lang="en-US" dirty="0"/>
              <a:t>April 20: Diedre Van Nest</a:t>
            </a:r>
          </a:p>
          <a:p>
            <a:r>
              <a:rPr lang="en-US" dirty="0"/>
              <a:t>April 23: Wade Pfau</a:t>
            </a:r>
          </a:p>
          <a:p>
            <a:r>
              <a:rPr lang="en-US" dirty="0"/>
              <a:t>April 27: David McKnight</a:t>
            </a:r>
          </a:p>
          <a:p>
            <a:r>
              <a:rPr lang="en-US" dirty="0"/>
              <a:t>April 30: Scott Brennan</a:t>
            </a:r>
          </a:p>
        </p:txBody>
      </p:sp>
    </p:spTree>
    <p:extLst>
      <p:ext uri="{BB962C8B-B14F-4D97-AF65-F5344CB8AC3E}">
        <p14:creationId xmlns:p14="http://schemas.microsoft.com/office/powerpoint/2010/main" val="249315339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wearing a suit and tie smiling at the camera&#10;&#10;Description automatically generated">
            <a:extLst>
              <a:ext uri="{FF2B5EF4-FFF2-40B4-BE49-F238E27FC236}">
                <a16:creationId xmlns:a16="http://schemas.microsoft.com/office/drawing/2014/main" id="{F4D53BEB-4057-4183-889E-4F22E13C826E}"/>
              </a:ext>
            </a:extLst>
          </p:cNvPr>
          <p:cNvPicPr>
            <a:picLocks noChangeAspect="1"/>
          </p:cNvPicPr>
          <p:nvPr/>
        </p:nvPicPr>
        <p:blipFill rotWithShape="1">
          <a:blip r:embed="rId2">
            <a:extLst>
              <a:ext uri="{28A0092B-C50C-407E-A947-70E740481C1C}">
                <a14:useLocalDpi xmlns:a14="http://schemas.microsoft.com/office/drawing/2010/main" val="0"/>
              </a:ext>
            </a:extLst>
          </a:blip>
          <a:srcRect r="-1" b="10596"/>
          <a:stretch/>
        </p:blipFill>
        <p:spPr>
          <a:xfrm>
            <a:off x="4808765" y="10"/>
            <a:ext cx="7383236" cy="6857990"/>
          </a:xfrm>
          <a:prstGeom prst="rect">
            <a:avLst/>
          </a:prstGeom>
        </p:spPr>
      </p:pic>
      <p:sp>
        <p:nvSpPr>
          <p:cNvPr id="12" name="Freeform: Shape 11">
            <a:extLst>
              <a:ext uri="{FF2B5EF4-FFF2-40B4-BE49-F238E27FC236}">
                <a16:creationId xmlns:a16="http://schemas.microsoft.com/office/drawing/2014/main" id="{16EA23B6-4B44-4D76-87BA-D81CE35ED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2EEEAE0B-25B7-437B-B834-B70A93541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196B41-2AA6-4A86-9604-91A50DF4803A}"/>
              </a:ext>
            </a:extLst>
          </p:cNvPr>
          <p:cNvSpPr>
            <a:spLocks noGrp="1"/>
          </p:cNvSpPr>
          <p:nvPr>
            <p:ph type="title"/>
          </p:nvPr>
        </p:nvSpPr>
        <p:spPr>
          <a:xfrm>
            <a:off x="746939" y="2103197"/>
            <a:ext cx="6179700" cy="1325563"/>
          </a:xfrm>
        </p:spPr>
        <p:txBody>
          <a:bodyPr>
            <a:normAutofit fontScale="90000"/>
          </a:bodyPr>
          <a:lstStyle/>
          <a:p>
            <a:r>
              <a:rPr lang="en-US" dirty="0"/>
              <a:t>Kevin Mayeux</a:t>
            </a:r>
            <a:br>
              <a:rPr lang="en-US" dirty="0"/>
            </a:br>
            <a:r>
              <a:rPr lang="en-US" dirty="0"/>
              <a:t>NAIFA CEO</a:t>
            </a:r>
          </a:p>
        </p:txBody>
      </p:sp>
    </p:spTree>
    <p:extLst>
      <p:ext uri="{BB962C8B-B14F-4D97-AF65-F5344CB8AC3E}">
        <p14:creationId xmlns:p14="http://schemas.microsoft.com/office/powerpoint/2010/main" val="395188815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60069-2949-4481-BDBC-769C9FA9ED04}"/>
              </a:ext>
            </a:extLst>
          </p:cNvPr>
          <p:cNvSpPr>
            <a:spLocks noGrp="1"/>
          </p:cNvSpPr>
          <p:nvPr>
            <p:ph type="title"/>
          </p:nvPr>
        </p:nvSpPr>
        <p:spPr>
          <a:xfrm>
            <a:off x="838200" y="1198115"/>
            <a:ext cx="10515600" cy="1325563"/>
          </a:xfrm>
        </p:spPr>
        <p:txBody>
          <a:bodyPr/>
          <a:lstStyle/>
          <a:p>
            <a:r>
              <a:rPr lang="en-US" dirty="0"/>
              <a:t>CEO Update</a:t>
            </a:r>
          </a:p>
        </p:txBody>
      </p:sp>
      <p:sp>
        <p:nvSpPr>
          <p:cNvPr id="3" name="Content Placeholder 2">
            <a:extLst>
              <a:ext uri="{FF2B5EF4-FFF2-40B4-BE49-F238E27FC236}">
                <a16:creationId xmlns:a16="http://schemas.microsoft.com/office/drawing/2014/main" id="{4810F8CF-9F72-425B-BA66-4C52B4228EE5}"/>
              </a:ext>
            </a:extLst>
          </p:cNvPr>
          <p:cNvSpPr>
            <a:spLocks noGrp="1"/>
          </p:cNvSpPr>
          <p:nvPr>
            <p:ph idx="1"/>
          </p:nvPr>
        </p:nvSpPr>
        <p:spPr>
          <a:xfrm>
            <a:off x="624191" y="2721689"/>
            <a:ext cx="10515600" cy="3225268"/>
          </a:xfrm>
        </p:spPr>
        <p:txBody>
          <a:bodyPr>
            <a:normAutofit/>
          </a:bodyPr>
          <a:lstStyle/>
          <a:p>
            <a:r>
              <a:rPr lang="en-US" dirty="0"/>
              <a:t>Letter to All Chief State Regulatory Officials on Producer License Accommodations &amp; to CEOs on Commissions Protecting the Producer</a:t>
            </a:r>
          </a:p>
          <a:p>
            <a:endParaRPr lang="en-US" dirty="0"/>
          </a:p>
          <a:p>
            <a:r>
              <a:rPr lang="en-US" dirty="0"/>
              <a:t>Creation of Trusted &amp; Safe Resources for Consumers </a:t>
            </a:r>
            <a:br>
              <a:rPr lang="en-US" dirty="0"/>
            </a:br>
            <a:endParaRPr lang="en-US" dirty="0"/>
          </a:p>
          <a:p>
            <a:r>
              <a:rPr lang="en-US" dirty="0"/>
              <a:t>Continued work on the FEMA NBEOC</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24537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8D07BEE-D1F3-47B5-B6E6-7982DE72CDEF}"/>
              </a:ext>
            </a:extLst>
          </p:cNvPr>
          <p:cNvPicPr>
            <a:picLocks noGrp="1" noChangeAspect="1"/>
          </p:cNvPicPr>
          <p:nvPr>
            <p:ph idx="1"/>
          </p:nvPr>
        </p:nvPicPr>
        <p:blipFill rotWithShape="1">
          <a:blip r:embed="rId3"/>
          <a:srcRect l="410" r="12480" b="1"/>
          <a:stretch/>
        </p:blipFill>
        <p:spPr>
          <a:xfrm>
            <a:off x="20" y="10"/>
            <a:ext cx="12191980" cy="6857990"/>
          </a:xfrm>
          <a:prstGeom prst="rect">
            <a:avLst/>
          </a:prstGeom>
        </p:spPr>
      </p:pic>
    </p:spTree>
    <p:extLst>
      <p:ext uri="{BB962C8B-B14F-4D97-AF65-F5344CB8AC3E}">
        <p14:creationId xmlns:p14="http://schemas.microsoft.com/office/powerpoint/2010/main" val="349266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17968C-4119-44BF-8980-3AA6E9A3B2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440741" y="1465282"/>
            <a:ext cx="3284069" cy="4925563"/>
          </a:xfrm>
          <a:prstGeom prst="rect">
            <a:avLst/>
          </a:prstGeom>
        </p:spPr>
      </p:pic>
      <p:sp>
        <p:nvSpPr>
          <p:cNvPr id="2" name="Title 1">
            <a:extLst>
              <a:ext uri="{FF2B5EF4-FFF2-40B4-BE49-F238E27FC236}">
                <a16:creationId xmlns:a16="http://schemas.microsoft.com/office/drawing/2014/main" id="{C4196B41-2AA6-4A86-9604-91A50DF4803A}"/>
              </a:ext>
            </a:extLst>
          </p:cNvPr>
          <p:cNvSpPr>
            <a:spLocks noGrp="1"/>
          </p:cNvSpPr>
          <p:nvPr>
            <p:ph type="title"/>
          </p:nvPr>
        </p:nvSpPr>
        <p:spPr>
          <a:xfrm>
            <a:off x="693583" y="2041870"/>
            <a:ext cx="5535168" cy="2651200"/>
          </a:xfrm>
        </p:spPr>
        <p:txBody>
          <a:bodyPr vert="horz" lIns="91440" tIns="45720" rIns="91440" bIns="45720" rtlCol="0" anchor="t">
            <a:normAutofit fontScale="90000"/>
          </a:bodyPr>
          <a:lstStyle/>
          <a:p>
            <a:pPr defTabSz="914400"/>
            <a:r>
              <a:rPr lang="en-US" sz="5400" kern="1200" dirty="0">
                <a:solidFill>
                  <a:schemeClr val="tx1"/>
                </a:solidFill>
                <a:latin typeface="+mj-lt"/>
                <a:ea typeface="+mj-ea"/>
                <a:cs typeface="+mj-cs"/>
              </a:rPr>
              <a:t>Cammie Scott</a:t>
            </a:r>
            <a:br>
              <a:rPr lang="en-US" sz="5400" kern="1200" dirty="0">
                <a:solidFill>
                  <a:schemeClr val="tx1"/>
                </a:solidFill>
                <a:latin typeface="+mj-lt"/>
                <a:ea typeface="+mj-ea"/>
                <a:cs typeface="+mj-cs"/>
              </a:rPr>
            </a:br>
            <a:r>
              <a:rPr lang="en-US" sz="5400" kern="1200" dirty="0">
                <a:solidFill>
                  <a:schemeClr val="tx1"/>
                </a:solidFill>
                <a:latin typeface="+mj-lt"/>
                <a:ea typeface="+mj-ea"/>
                <a:cs typeface="+mj-cs"/>
              </a:rPr>
              <a:t>NAIFA President</a:t>
            </a:r>
            <a:br>
              <a:rPr lang="en-US" sz="5400" kern="1200" dirty="0">
                <a:solidFill>
                  <a:schemeClr val="tx1"/>
                </a:solidFill>
                <a:latin typeface="+mj-lt"/>
                <a:ea typeface="+mj-ea"/>
                <a:cs typeface="+mj-cs"/>
              </a:rPr>
            </a:br>
            <a:br>
              <a:rPr lang="en-US" sz="5400" kern="1200" dirty="0">
                <a:solidFill>
                  <a:schemeClr val="tx1"/>
                </a:solidFill>
                <a:latin typeface="+mj-lt"/>
                <a:ea typeface="+mj-ea"/>
                <a:cs typeface="+mj-cs"/>
              </a:rPr>
            </a:br>
            <a:r>
              <a:rPr lang="en-US" sz="5400" kern="1200" dirty="0">
                <a:solidFill>
                  <a:schemeClr val="tx1"/>
                </a:solidFill>
                <a:latin typeface="+mj-lt"/>
                <a:ea typeface="+mj-ea"/>
                <a:cs typeface="+mj-cs"/>
              </a:rPr>
              <a:t>Today’s Speakers</a:t>
            </a:r>
          </a:p>
        </p:txBody>
      </p:sp>
    </p:spTree>
    <p:extLst>
      <p:ext uri="{BB962C8B-B14F-4D97-AF65-F5344CB8AC3E}">
        <p14:creationId xmlns:p14="http://schemas.microsoft.com/office/powerpoint/2010/main" val="4213414586"/>
      </p:ext>
    </p:extLst>
  </p:cSld>
  <p:clrMapOvr>
    <a:masterClrMapping/>
  </p:clrMapOvr>
</p:sld>
</file>

<file path=ppt/theme/theme1.xml><?xml version="1.0" encoding="utf-8"?>
<a:theme xmlns:a="http://schemas.openxmlformats.org/drawingml/2006/main" name="Office Theme">
  <a:themeElements>
    <a:clrScheme name="NAIFA">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A99D1"/>
      </a:hlink>
      <a:folHlink>
        <a:srgbClr val="99CC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C74F7933A580429F07D7D67D6C58C0" ma:contentTypeVersion="12" ma:contentTypeDescription="Create a new document." ma:contentTypeScope="" ma:versionID="052715e03f9da5895731a274affde523">
  <xsd:schema xmlns:xsd="http://www.w3.org/2001/XMLSchema" xmlns:xs="http://www.w3.org/2001/XMLSchema" xmlns:p="http://schemas.microsoft.com/office/2006/metadata/properties" xmlns:ns3="22fd6839-8381-4404-9d9f-bdf4ee738fed" xmlns:ns4="8d4404df-3e63-4c1c-aab0-10ed4b8efe84" targetNamespace="http://schemas.microsoft.com/office/2006/metadata/properties" ma:root="true" ma:fieldsID="ae0ba90c0cd5c39cdbc9648a5c3f24cd" ns3:_="" ns4:_="">
    <xsd:import namespace="22fd6839-8381-4404-9d9f-bdf4ee738fed"/>
    <xsd:import namespace="8d4404df-3e63-4c1c-aab0-10ed4b8efe8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d6839-8381-4404-9d9f-bdf4ee738f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4404df-3e63-4c1c-aab0-10ed4b8efe8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488805-C398-4C3B-BFA6-D063C6FC8C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d6839-8381-4404-9d9f-bdf4ee738fed"/>
    <ds:schemaRef ds:uri="8d4404df-3e63-4c1c-aab0-10ed4b8efe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D2853A-7677-4A9F-85B7-59FE2BA79825}">
  <ds:schemaRefs>
    <ds:schemaRef ds:uri="http://schemas.microsoft.com/sharepoint/v3/contenttype/forms"/>
  </ds:schemaRefs>
</ds:datastoreItem>
</file>

<file path=customXml/itemProps3.xml><?xml version="1.0" encoding="utf-8"?>
<ds:datastoreItem xmlns:ds="http://schemas.openxmlformats.org/officeDocument/2006/customXml" ds:itemID="{20DF0A50-A2AC-42AD-AB42-C17347BCEC97}">
  <ds:schemaRefs>
    <ds:schemaRef ds:uri="http://schemas.microsoft.com/office/infopath/2007/PartnerControls"/>
    <ds:schemaRef ds:uri="http://purl.org/dc/elements/1.1/"/>
    <ds:schemaRef ds:uri="http://purl.org/dc/dcmitype/"/>
    <ds:schemaRef ds:uri="http://purl.org/dc/term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8d4404df-3e63-4c1c-aab0-10ed4b8efe84"/>
    <ds:schemaRef ds:uri="22fd6839-8381-4404-9d9f-bdf4ee738fed"/>
  </ds:schemaRefs>
</ds:datastoreItem>
</file>

<file path=docProps/app.xml><?xml version="1.0" encoding="utf-8"?>
<Properties xmlns="http://schemas.openxmlformats.org/officeDocument/2006/extended-properties" xmlns:vt="http://schemas.openxmlformats.org/officeDocument/2006/docPropsVTypes">
  <TotalTime>0</TotalTime>
  <Words>2398</Words>
  <Application>Microsoft Office PowerPoint</Application>
  <PresentationFormat>Widescreen</PresentationFormat>
  <Paragraphs>283</Paragraphs>
  <Slides>33</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33</vt:i4>
      </vt:variant>
    </vt:vector>
  </HeadingPairs>
  <TitlesOfParts>
    <vt:vector size="40" baseType="lpstr">
      <vt:lpstr>Arial</vt:lpstr>
      <vt:lpstr>Calibri</vt:lpstr>
      <vt:lpstr>Georgia</vt:lpstr>
      <vt:lpstr>Verdana</vt:lpstr>
      <vt:lpstr>Office Theme</vt:lpstr>
      <vt:lpstr>Custom Design</vt:lpstr>
      <vt:lpstr>1_Custom Design</vt:lpstr>
      <vt:lpstr>PowerPoint Presentation</vt:lpstr>
      <vt:lpstr>Cammie Scott NAIFA President</vt:lpstr>
      <vt:lpstr>Today’s Agenda</vt:lpstr>
      <vt:lpstr>Town Halls are for You</vt:lpstr>
      <vt:lpstr>April Town Hall Series </vt:lpstr>
      <vt:lpstr>Kevin Mayeux NAIFA CEO</vt:lpstr>
      <vt:lpstr>CEO Update</vt:lpstr>
      <vt:lpstr>PowerPoint Presentation</vt:lpstr>
      <vt:lpstr>Cammie Scott NAIFA President  Today’s Speakers</vt:lpstr>
      <vt:lpstr>PowerPoint Presentation</vt:lpstr>
      <vt:lpstr>Understanding  The CARES Act:</vt:lpstr>
      <vt:lpstr>PowerPoint Presentation</vt:lpstr>
      <vt:lpstr>Phase 1 - Coronavirus Health Funding and Small Business Loans</vt:lpstr>
      <vt:lpstr>SBA Economic Injury Disaster Loans</vt:lpstr>
      <vt:lpstr>Phase 2 - Families First Coronavirus Response Act (FFCRA)</vt:lpstr>
      <vt:lpstr>Emergency Paid Leave Requirements</vt:lpstr>
      <vt:lpstr>Final Rule and Guidance</vt:lpstr>
      <vt:lpstr>Phase 3 -  Coronavirus Aid, Relief, and Economic Security Act (CARES)</vt:lpstr>
      <vt:lpstr>Tax Rebate</vt:lpstr>
      <vt:lpstr>Unemployment Benefits</vt:lpstr>
      <vt:lpstr>HSA, FSA, and HRA Enhancements</vt:lpstr>
      <vt:lpstr>Charitable Giving Incentive</vt:lpstr>
      <vt:lpstr>Retirement Savings</vt:lpstr>
      <vt:lpstr>PowerPoint Presentation</vt:lpstr>
      <vt:lpstr>Paycheck Protection Program</vt:lpstr>
      <vt:lpstr>Employee Retention Credit</vt:lpstr>
      <vt:lpstr>Delay in Payment of Payroll Tax</vt:lpstr>
      <vt:lpstr>Carryback of Net Operating Losses</vt:lpstr>
      <vt:lpstr>Employer-Provided Tax-Free Student Loan Repayments</vt:lpstr>
      <vt:lpstr>Group Health Plans</vt:lpstr>
      <vt:lpstr>Small Business Resources</vt:lpstr>
      <vt:lpstr>Cammie Scott NAIFA President</vt:lpstr>
      <vt:lpstr>April Town Hall Series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Huels</dc:creator>
  <cp:lastModifiedBy>Zachary Huels</cp:lastModifiedBy>
  <cp:revision>1</cp:revision>
  <dcterms:created xsi:type="dcterms:W3CDTF">2020-04-06T18:58:07Z</dcterms:created>
  <dcterms:modified xsi:type="dcterms:W3CDTF">2020-04-06T18:58:30Z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0x010100CDC74F7933A580429F07D7D67D6C58C0</vt:lpwstr>
  </property>
</Properties>
</file>